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8288000" cy="10287000"/>
  <p:notesSz cx="6858000" cy="9144000"/>
  <p:embeddedFontLst>
    <p:embeddedFont>
      <p:font typeface="Be Vietnam Medium" panose="020B0604020202020204" charset="0"/>
      <p:regular r:id="rId27"/>
    </p:embeddedFont>
    <p:embeddedFont>
      <p:font typeface="Be Vietnam Ultra-Bold" panose="020B0604020202020204" charset="0"/>
      <p:regular r:id="rId28"/>
    </p:embeddedFont>
    <p:embeddedFont>
      <p:font typeface="Canva Sans" panose="020B0604020202020204" charset="0"/>
      <p:regular r:id="rId29"/>
    </p:embeddedFont>
    <p:embeddedFont>
      <p:font typeface="Canva Sans Bold" panose="020B0604020202020204" charset="0"/>
      <p:regular r:id="rId30"/>
    </p:embeddedFont>
    <p:embeddedFont>
      <p:font typeface="Canva Sans Medium" panose="020B0604020202020204" charset="0"/>
      <p:regular r:id="rId31"/>
    </p:embeddedFont>
    <p:embeddedFont>
      <p:font typeface="Hind Siliguri" panose="02000000000000000000" pitchFamily="2" charset="0"/>
      <p:regular r:id="rId32"/>
    </p:embeddedFont>
    <p:embeddedFont>
      <p:font typeface="Mardoto Bold" panose="020B0604020202020204" charset="0"/>
      <p:regular r:id="rId33"/>
    </p:embeddedFont>
    <p:embeddedFont>
      <p:font typeface="TT Chocolates Bold" panose="020B0604020202020204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22" autoAdjust="0"/>
  </p:normalViewPr>
  <p:slideViewPr>
    <p:cSldViewPr>
      <p:cViewPr varScale="1">
        <p:scale>
          <a:sx n="51" d="100"/>
          <a:sy n="51" d="100"/>
        </p:scale>
        <p:origin x="566" y="53"/>
      </p:cViewPr>
      <p:guideLst>
        <p:guide orient="horz" pos="21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lma A" userId="efba2db76a8cb621" providerId="LiveId" clId="{752687E8-C372-43DC-A7CA-ED480F0BE1B3}"/>
    <pc:docChg chg="modSld">
      <pc:chgData name="Ilma A" userId="efba2db76a8cb621" providerId="LiveId" clId="{752687E8-C372-43DC-A7CA-ED480F0BE1B3}" dt="2024-05-06T13:48:56.547" v="20" actId="1038"/>
      <pc:docMkLst>
        <pc:docMk/>
      </pc:docMkLst>
      <pc:sldChg chg="modSp mod">
        <pc:chgData name="Ilma A" userId="efba2db76a8cb621" providerId="LiveId" clId="{752687E8-C372-43DC-A7CA-ED480F0BE1B3}" dt="2024-05-06T13:48:56.547" v="20" actId="1038"/>
        <pc:sldMkLst>
          <pc:docMk/>
          <pc:sldMk cId="0" sldId="256"/>
        </pc:sldMkLst>
        <pc:grpChg chg="mod">
          <ac:chgData name="Ilma A" userId="efba2db76a8cb621" providerId="LiveId" clId="{752687E8-C372-43DC-A7CA-ED480F0BE1B3}" dt="2024-05-06T13:48:56.547" v="20" actId="1038"/>
          <ac:grpSpMkLst>
            <pc:docMk/>
            <pc:sldMk cId="0" sldId="256"/>
            <ac:grpSpMk id="7" creationId="{00000000-0000-0000-0000-000000000000}"/>
          </ac:grpSpMkLst>
        </pc:grpChg>
      </pc:sldChg>
      <pc:sldChg chg="modSp mod">
        <pc:chgData name="Ilma A" userId="efba2db76a8cb621" providerId="LiveId" clId="{752687E8-C372-43DC-A7CA-ED480F0BE1B3}" dt="2024-04-09T02:36:02.504" v="19" actId="1036"/>
        <pc:sldMkLst>
          <pc:docMk/>
          <pc:sldMk cId="0" sldId="259"/>
        </pc:sldMkLst>
        <pc:spChg chg="mod">
          <ac:chgData name="Ilma A" userId="efba2db76a8cb621" providerId="LiveId" clId="{752687E8-C372-43DC-A7CA-ED480F0BE1B3}" dt="2024-04-09T02:36:02.504" v="19" actId="1036"/>
          <ac:spMkLst>
            <pc:docMk/>
            <pc:sldMk cId="0" sldId="259"/>
            <ac:spMk id="2" creationId="{00000000-0000-0000-0000-000000000000}"/>
          </ac:spMkLst>
        </pc:spChg>
        <pc:spChg chg="mod">
          <ac:chgData name="Ilma A" userId="efba2db76a8cb621" providerId="LiveId" clId="{752687E8-C372-43DC-A7CA-ED480F0BE1B3}" dt="2024-04-09T02:35:48.703" v="18" actId="1038"/>
          <ac:spMkLst>
            <pc:docMk/>
            <pc:sldMk cId="0" sldId="259"/>
            <ac:spMk id="3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svg>
</file>

<file path=ppt/media/image4.pn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t="-4461" r="-20094" b="-4717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689571">
            <a:off x="12939732" y="-1577438"/>
            <a:ext cx="3086100" cy="7144088"/>
            <a:chOff x="0" y="0"/>
            <a:chExt cx="812800" cy="188157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1881571"/>
            </a:xfrm>
            <a:custGeom>
              <a:avLst/>
              <a:gdLst/>
              <a:ahLst/>
              <a:cxnLst/>
              <a:rect l="l" t="t" r="r" b="b"/>
              <a:pathLst>
                <a:path w="812800" h="1881571">
                  <a:moveTo>
                    <a:pt x="0" y="0"/>
                  </a:moveTo>
                  <a:lnTo>
                    <a:pt x="812800" y="0"/>
                  </a:lnTo>
                  <a:lnTo>
                    <a:pt x="812800" y="1881571"/>
                  </a:lnTo>
                  <a:lnTo>
                    <a:pt x="0" y="1881571"/>
                  </a:lnTo>
                  <a:close/>
                </a:path>
              </a:pathLst>
            </a:custGeom>
            <a:solidFill>
              <a:srgbClr val="3E2469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19291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V="1">
            <a:off x="11728120" y="0"/>
            <a:ext cx="7026757" cy="11202077"/>
          </a:xfrm>
          <a:custGeom>
            <a:avLst/>
            <a:gdLst/>
            <a:ahLst/>
            <a:cxnLst/>
            <a:rect l="l" t="t" r="r" b="b"/>
            <a:pathLst>
              <a:path w="7026757" h="11202077">
                <a:moveTo>
                  <a:pt x="0" y="11202077"/>
                </a:moveTo>
                <a:lnTo>
                  <a:pt x="7026757" y="11202077"/>
                </a:lnTo>
                <a:lnTo>
                  <a:pt x="7026757" y="0"/>
                </a:lnTo>
                <a:lnTo>
                  <a:pt x="0" y="0"/>
                </a:lnTo>
                <a:lnTo>
                  <a:pt x="0" y="1120207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7" name="Group 7"/>
          <p:cNvGrpSpPr/>
          <p:nvPr/>
        </p:nvGrpSpPr>
        <p:grpSpPr>
          <a:xfrm>
            <a:off x="1324977" y="3142464"/>
            <a:ext cx="10181223" cy="4352505"/>
            <a:chOff x="0" y="0"/>
            <a:chExt cx="3199185" cy="13676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99185" cy="1367661"/>
            </a:xfrm>
            <a:custGeom>
              <a:avLst/>
              <a:gdLst/>
              <a:ahLst/>
              <a:cxnLst/>
              <a:rect l="l" t="t" r="r" b="b"/>
              <a:pathLst>
                <a:path w="3199185" h="1367661">
                  <a:moveTo>
                    <a:pt x="10646" y="0"/>
                  </a:moveTo>
                  <a:lnTo>
                    <a:pt x="3188539" y="0"/>
                  </a:lnTo>
                  <a:cubicBezTo>
                    <a:pt x="3191362" y="0"/>
                    <a:pt x="3194070" y="1122"/>
                    <a:pt x="3196067" y="3118"/>
                  </a:cubicBezTo>
                  <a:cubicBezTo>
                    <a:pt x="3198063" y="5115"/>
                    <a:pt x="3199185" y="7822"/>
                    <a:pt x="3199185" y="10646"/>
                  </a:cubicBezTo>
                  <a:lnTo>
                    <a:pt x="3199185" y="1357016"/>
                  </a:lnTo>
                  <a:cubicBezTo>
                    <a:pt x="3199185" y="1359839"/>
                    <a:pt x="3198063" y="1362547"/>
                    <a:pt x="3196067" y="1364543"/>
                  </a:cubicBezTo>
                  <a:cubicBezTo>
                    <a:pt x="3194070" y="1366540"/>
                    <a:pt x="3191362" y="1367661"/>
                    <a:pt x="3188539" y="1367661"/>
                  </a:cubicBezTo>
                  <a:lnTo>
                    <a:pt x="10646" y="1367661"/>
                  </a:lnTo>
                  <a:cubicBezTo>
                    <a:pt x="7822" y="1367661"/>
                    <a:pt x="5115" y="1366540"/>
                    <a:pt x="3118" y="1364543"/>
                  </a:cubicBezTo>
                  <a:cubicBezTo>
                    <a:pt x="1122" y="1362547"/>
                    <a:pt x="0" y="1359839"/>
                    <a:pt x="0" y="1357016"/>
                  </a:cubicBezTo>
                  <a:lnTo>
                    <a:pt x="0" y="10646"/>
                  </a:lnTo>
                  <a:cubicBezTo>
                    <a:pt x="0" y="7822"/>
                    <a:pt x="1122" y="5115"/>
                    <a:pt x="3118" y="3118"/>
                  </a:cubicBezTo>
                  <a:cubicBezTo>
                    <a:pt x="5115" y="1122"/>
                    <a:pt x="7822" y="0"/>
                    <a:pt x="1064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9161E8">
                      <a:alpha val="100000"/>
                    </a:srgbClr>
                  </a:gs>
                  <a:gs pos="100000">
                    <a:srgbClr val="510083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  <p:txBody>
            <a:bodyPr/>
            <a:lstStyle/>
            <a:p>
              <a:endParaRPr lang="en-AE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3199185" cy="14152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040194" y="3496610"/>
            <a:ext cx="5254112" cy="2023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485"/>
              </a:lnSpc>
              <a:spcBef>
                <a:spcPct val="0"/>
              </a:spcBef>
            </a:pPr>
            <a:r>
              <a:rPr lang="en-US" sz="11775">
                <a:solidFill>
                  <a:srgbClr val="33326B"/>
                </a:solidFill>
                <a:latin typeface="Hind Siliguri"/>
              </a:rPr>
              <a:t>SMART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98276" y="4616055"/>
            <a:ext cx="11132996" cy="2600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239"/>
              </a:lnSpc>
              <a:spcBef>
                <a:spcPct val="0"/>
              </a:spcBef>
            </a:pPr>
            <a:r>
              <a:rPr lang="en-US" sz="15170">
                <a:solidFill>
                  <a:srgbClr val="33326B"/>
                </a:solidFill>
                <a:latin typeface="TT Chocolates Bold"/>
              </a:rPr>
              <a:t>OFFICE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t="-4461" r="-20094" b="-4717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8564733" y="3350108"/>
            <a:ext cx="4396993" cy="6166406"/>
          </a:xfrm>
          <a:custGeom>
            <a:avLst/>
            <a:gdLst/>
            <a:ahLst/>
            <a:cxnLst/>
            <a:rect l="l" t="t" r="r" b="b"/>
            <a:pathLst>
              <a:path w="4396993" h="6166406">
                <a:moveTo>
                  <a:pt x="0" y="0"/>
                </a:moveTo>
                <a:lnTo>
                  <a:pt x="4396993" y="0"/>
                </a:lnTo>
                <a:lnTo>
                  <a:pt x="4396993" y="6166406"/>
                </a:lnTo>
                <a:lnTo>
                  <a:pt x="0" y="61664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781024" y="877775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PARKING SYSTEM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4726410"/>
            <a:ext cx="6233649" cy="2360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66"/>
              </a:lnSpc>
              <a:spcBef>
                <a:spcPct val="0"/>
              </a:spcBef>
            </a:pPr>
            <a:r>
              <a:rPr lang="en-US" sz="2690">
                <a:solidFill>
                  <a:srgbClr val="000000"/>
                </a:solidFill>
                <a:latin typeface="Be Vietnam Medium"/>
              </a:rPr>
              <a:t>The parking gate automatically opens based on five scenarios: parking availability, permit status, time of day, and manual switch activation.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9909450" y="4839603"/>
            <a:ext cx="4594498" cy="3081016"/>
          </a:xfrm>
          <a:custGeom>
            <a:avLst/>
            <a:gdLst/>
            <a:ahLst/>
            <a:cxnLst/>
            <a:rect l="l" t="t" r="r" b="b"/>
            <a:pathLst>
              <a:path w="4594498" h="3081016">
                <a:moveTo>
                  <a:pt x="0" y="0"/>
                </a:moveTo>
                <a:lnTo>
                  <a:pt x="4594497" y="0"/>
                </a:lnTo>
                <a:lnTo>
                  <a:pt x="4594497" y="3081016"/>
                </a:lnTo>
                <a:lnTo>
                  <a:pt x="0" y="30810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076" t="-33421" r="-6629" b="-36141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13" name="Group 13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028410" y="3480556"/>
            <a:ext cx="6407347" cy="763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5"/>
              </a:lnSpc>
            </a:pPr>
            <a:r>
              <a:rPr lang="en-US" sz="4389" dirty="0">
                <a:solidFill>
                  <a:srgbClr val="000000"/>
                </a:solidFill>
                <a:latin typeface="Canva Sans Bold"/>
              </a:rPr>
              <a:t>74HC08 IC (AND GATE)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4772928"/>
            <a:ext cx="8337825" cy="1823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44"/>
              </a:lnSpc>
              <a:spcBef>
                <a:spcPct val="0"/>
              </a:spcBef>
            </a:pPr>
            <a:r>
              <a:rPr lang="en-US" sz="3460" dirty="0">
                <a:solidFill>
                  <a:srgbClr val="000000"/>
                </a:solidFill>
                <a:latin typeface="Be Vietnam Medium"/>
              </a:rPr>
              <a:t>A 14-pin 2-input AND gate with 4 logic gates inside. Each gate outputs 1 when both conditions are met.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9574" y="861053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CIRCUIT COMPONENTS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235455" y="4839603"/>
            <a:ext cx="4831676" cy="3291142"/>
          </a:xfrm>
          <a:custGeom>
            <a:avLst/>
            <a:gdLst/>
            <a:ahLst/>
            <a:cxnLst/>
            <a:rect l="l" t="t" r="r" b="b"/>
            <a:pathLst>
              <a:path w="4831676" h="3291142">
                <a:moveTo>
                  <a:pt x="0" y="0"/>
                </a:moveTo>
                <a:lnTo>
                  <a:pt x="4831676" y="0"/>
                </a:lnTo>
                <a:lnTo>
                  <a:pt x="4831676" y="3291142"/>
                </a:lnTo>
                <a:lnTo>
                  <a:pt x="0" y="32911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838" t="-38857" r="-11425" b="-52382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13" name="Group 13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219129" y="3647294"/>
            <a:ext cx="6210521" cy="731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1" algn="ctr">
              <a:lnSpc>
                <a:spcPts val="6145"/>
              </a:lnSpc>
            </a:pPr>
            <a:r>
              <a:rPr lang="en-US" sz="4389" dirty="0">
                <a:solidFill>
                  <a:srgbClr val="000000"/>
                </a:solidFill>
                <a:latin typeface="Canva Sans Bold"/>
              </a:rPr>
              <a:t>74HC32 IC (OR GATE)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4772928"/>
            <a:ext cx="8115300" cy="1753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2"/>
              </a:lnSpc>
              <a:spcBef>
                <a:spcPct val="0"/>
              </a:spcBef>
            </a:pPr>
            <a:r>
              <a:rPr lang="en-US" sz="3358">
                <a:solidFill>
                  <a:srgbClr val="000000"/>
                </a:solidFill>
                <a:latin typeface="Be Vietnam Medium"/>
              </a:rPr>
              <a:t>A 14-pin 2-input OR gate with 4 logic gates inside. Each gate outputs 1 when either one of the 2 conditions is met.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9574" y="861053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CIRCUIT COMPONENTS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0210319" y="5021706"/>
            <a:ext cx="4731221" cy="3023250"/>
          </a:xfrm>
          <a:custGeom>
            <a:avLst/>
            <a:gdLst/>
            <a:ahLst/>
            <a:cxnLst/>
            <a:rect l="l" t="t" r="r" b="b"/>
            <a:pathLst>
              <a:path w="4731221" h="3023250">
                <a:moveTo>
                  <a:pt x="0" y="0"/>
                </a:moveTo>
                <a:lnTo>
                  <a:pt x="4731221" y="0"/>
                </a:lnTo>
                <a:lnTo>
                  <a:pt x="4731221" y="3023251"/>
                </a:lnTo>
                <a:lnTo>
                  <a:pt x="0" y="30232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1006577" y="3672253"/>
            <a:ext cx="7048743" cy="731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45"/>
              </a:lnSpc>
            </a:pPr>
            <a:r>
              <a:rPr lang="en-US" sz="4389" dirty="0">
                <a:solidFill>
                  <a:srgbClr val="000000"/>
                </a:solidFill>
                <a:latin typeface="Canva Sans Bold"/>
              </a:rPr>
              <a:t>74HC00 IC (NAND GATE)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4763403"/>
            <a:ext cx="8838719" cy="2528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08"/>
              </a:lnSpc>
              <a:spcBef>
                <a:spcPct val="0"/>
              </a:spcBef>
            </a:pPr>
            <a:r>
              <a:rPr lang="en-US" sz="3577">
                <a:solidFill>
                  <a:srgbClr val="000000"/>
                </a:solidFill>
                <a:latin typeface="Be Vietnam Medium"/>
              </a:rPr>
              <a:t>A 14-pin 2-input NAND gate with 4 logic gates inside. Each gate outputs logic 0 when both inputs are logic 1; otherwise, the output is 1.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9574" y="861053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CIRCUIT COMPONENTS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647881" y="5254503"/>
            <a:ext cx="4731221" cy="3023250"/>
          </a:xfrm>
          <a:custGeom>
            <a:avLst/>
            <a:gdLst/>
            <a:ahLst/>
            <a:cxnLst/>
            <a:rect l="l" t="t" r="r" b="b"/>
            <a:pathLst>
              <a:path w="4731221" h="3023250">
                <a:moveTo>
                  <a:pt x="0" y="0"/>
                </a:moveTo>
                <a:lnTo>
                  <a:pt x="4731221" y="0"/>
                </a:lnTo>
                <a:lnTo>
                  <a:pt x="4731221" y="3023251"/>
                </a:lnTo>
                <a:lnTo>
                  <a:pt x="0" y="30232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13" name="Group 13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292578" y="3735190"/>
            <a:ext cx="6347542" cy="731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45"/>
              </a:lnSpc>
            </a:pPr>
            <a:r>
              <a:rPr lang="en-US" sz="4389" dirty="0">
                <a:solidFill>
                  <a:srgbClr val="000000"/>
                </a:solidFill>
                <a:latin typeface="Canva Sans Bold"/>
              </a:rPr>
              <a:t>74HC04 IC (NOT GATE)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92799" y="4781008"/>
            <a:ext cx="8140385" cy="2413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12"/>
              </a:lnSpc>
              <a:spcBef>
                <a:spcPct val="0"/>
              </a:spcBef>
            </a:pPr>
            <a:r>
              <a:rPr lang="en-US" sz="3437">
                <a:solidFill>
                  <a:srgbClr val="000000"/>
                </a:solidFill>
                <a:latin typeface="Be Vietnam Medium"/>
              </a:rPr>
              <a:t>A 14-pin 1-input NOT gate with 6 logic gates inside. Each gate outputs logic 0 when the input is 1, and logic 1 when the input is 0.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9574" y="861053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CIRCUIT COMPONENTS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8829444" y="4838158"/>
            <a:ext cx="5434666" cy="3812377"/>
          </a:xfrm>
          <a:custGeom>
            <a:avLst/>
            <a:gdLst/>
            <a:ahLst/>
            <a:cxnLst/>
            <a:rect l="l" t="t" r="r" b="b"/>
            <a:pathLst>
              <a:path w="5434666" h="3812377">
                <a:moveTo>
                  <a:pt x="0" y="0"/>
                </a:moveTo>
                <a:lnTo>
                  <a:pt x="5434666" y="0"/>
                </a:lnTo>
                <a:lnTo>
                  <a:pt x="5434666" y="3812377"/>
                </a:lnTo>
                <a:lnTo>
                  <a:pt x="0" y="38123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1292799" y="3480556"/>
            <a:ext cx="2724223" cy="763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5"/>
              </a:lnSpc>
            </a:pPr>
            <a:r>
              <a:rPr lang="en-US" sz="4389" dirty="0">
                <a:solidFill>
                  <a:srgbClr val="000000"/>
                </a:solidFill>
                <a:latin typeface="Canva Sans Bold"/>
              </a:rPr>
              <a:t>Resistors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92799" y="4949037"/>
            <a:ext cx="6789911" cy="117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Be Vietnam Medium"/>
              </a:rPr>
              <a:t>Resistors are used in this circuit to reduce the supplied voltage.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9574" y="861053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CIRCUIT COMPONENTS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8496056" y="4838158"/>
            <a:ext cx="5118204" cy="3700485"/>
          </a:xfrm>
          <a:custGeom>
            <a:avLst/>
            <a:gdLst/>
            <a:ahLst/>
            <a:cxnLst/>
            <a:rect l="l" t="t" r="r" b="b"/>
            <a:pathLst>
              <a:path w="5118204" h="3700485">
                <a:moveTo>
                  <a:pt x="0" y="0"/>
                </a:moveTo>
                <a:lnTo>
                  <a:pt x="5118203" y="0"/>
                </a:lnTo>
                <a:lnTo>
                  <a:pt x="5118203" y="3700485"/>
                </a:lnTo>
                <a:lnTo>
                  <a:pt x="0" y="37004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07" t="-24307" r="-3286" b="-21187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1292799" y="3480556"/>
            <a:ext cx="3108689" cy="763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5"/>
              </a:lnSpc>
            </a:pPr>
            <a:r>
              <a:rPr lang="en-US" sz="4389">
                <a:solidFill>
                  <a:srgbClr val="000000"/>
                </a:solidFill>
                <a:latin typeface="Canva Sans Bold"/>
              </a:rPr>
              <a:t>LED Bulbs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92799" y="4771483"/>
            <a:ext cx="6789911" cy="3336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03"/>
              </a:lnSpc>
              <a:spcBef>
                <a:spcPct val="0"/>
              </a:spcBef>
            </a:pPr>
            <a:r>
              <a:rPr lang="en-US" sz="3788">
                <a:solidFill>
                  <a:srgbClr val="000000"/>
                </a:solidFill>
                <a:latin typeface="Be Vietnam Medium"/>
              </a:rPr>
              <a:t>These LED bulbs require minimal electricity as they utilize a semiconductor material to conduct electricity.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9574" y="861053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CIRCUIT COMPONENTS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8676812" y="4838158"/>
            <a:ext cx="5587297" cy="3799362"/>
          </a:xfrm>
          <a:custGeom>
            <a:avLst/>
            <a:gdLst/>
            <a:ahLst/>
            <a:cxnLst/>
            <a:rect l="l" t="t" r="r" b="b"/>
            <a:pathLst>
              <a:path w="5587297" h="3799362">
                <a:moveTo>
                  <a:pt x="0" y="0"/>
                </a:moveTo>
                <a:lnTo>
                  <a:pt x="5587298" y="0"/>
                </a:lnTo>
                <a:lnTo>
                  <a:pt x="5587298" y="3799362"/>
                </a:lnTo>
                <a:lnTo>
                  <a:pt x="0" y="37993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67" t="-26414" r="-111" b="-22969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1028700" y="3480556"/>
            <a:ext cx="4406261" cy="763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5"/>
              </a:lnSpc>
            </a:pPr>
            <a:r>
              <a:rPr lang="en-US" sz="4389">
                <a:solidFill>
                  <a:srgbClr val="000000"/>
                </a:solidFill>
                <a:latin typeface="Canva Sans Bold"/>
              </a:rPr>
              <a:t>Push Buttons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92799" y="4771483"/>
            <a:ext cx="6552783" cy="2369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3"/>
              </a:lnSpc>
              <a:spcBef>
                <a:spcPct val="0"/>
              </a:spcBef>
            </a:pPr>
            <a:r>
              <a:rPr lang="en-US" sz="3359">
                <a:solidFill>
                  <a:srgbClr val="000000"/>
                </a:solidFill>
                <a:latin typeface="Be Vietnam Medium"/>
              </a:rPr>
              <a:t>This is a mechanism that allows the operator to manually control an output by pressing a button.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9574" y="861053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CIRCUIT COMPONENTS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9144000" y="4617263"/>
            <a:ext cx="4531074" cy="4133009"/>
          </a:xfrm>
          <a:custGeom>
            <a:avLst/>
            <a:gdLst/>
            <a:ahLst/>
            <a:cxnLst/>
            <a:rect l="l" t="t" r="r" b="b"/>
            <a:pathLst>
              <a:path w="4531074" h="4133009">
                <a:moveTo>
                  <a:pt x="0" y="0"/>
                </a:moveTo>
                <a:lnTo>
                  <a:pt x="4531074" y="0"/>
                </a:lnTo>
                <a:lnTo>
                  <a:pt x="4531074" y="4133009"/>
                </a:lnTo>
                <a:lnTo>
                  <a:pt x="0" y="41330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016" r="-2858" b="-7748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1028700" y="3853631"/>
            <a:ext cx="4406261" cy="763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5"/>
              </a:lnSpc>
            </a:pPr>
            <a:r>
              <a:rPr lang="en-US" sz="4389">
                <a:solidFill>
                  <a:srgbClr val="000000"/>
                </a:solidFill>
                <a:latin typeface="Canva Sans Bold"/>
              </a:rPr>
              <a:t>Jumper Cables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20933" y="5076825"/>
            <a:ext cx="6508493" cy="2380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43"/>
              </a:lnSpc>
              <a:spcBef>
                <a:spcPct val="0"/>
              </a:spcBef>
            </a:pPr>
            <a:r>
              <a:rPr lang="en-US" sz="3388">
                <a:solidFill>
                  <a:srgbClr val="000000"/>
                </a:solidFill>
                <a:latin typeface="Be Vietnam Medium"/>
              </a:rPr>
              <a:t>These cables are used to make an electrical connection between 2 points on a breadboard.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9574" y="861053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CIRCUIT COMPONENTS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9698574" y="4770772"/>
            <a:ext cx="4212326" cy="4212326"/>
          </a:xfrm>
          <a:custGeom>
            <a:avLst/>
            <a:gdLst/>
            <a:ahLst/>
            <a:cxnLst/>
            <a:rect l="l" t="t" r="r" b="b"/>
            <a:pathLst>
              <a:path w="4212326" h="4212326">
                <a:moveTo>
                  <a:pt x="0" y="0"/>
                </a:moveTo>
                <a:lnTo>
                  <a:pt x="4212327" y="0"/>
                </a:lnTo>
                <a:lnTo>
                  <a:pt x="4212327" y="4212326"/>
                </a:lnTo>
                <a:lnTo>
                  <a:pt x="0" y="42123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609574" y="861053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CIRCUIT COMPONENTS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09574" y="3790193"/>
            <a:ext cx="4406261" cy="763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5"/>
              </a:lnSpc>
            </a:pPr>
            <a:r>
              <a:rPr lang="en-US" sz="4389">
                <a:solidFill>
                  <a:srgbClr val="000000"/>
                </a:solidFill>
                <a:latin typeface="Canva Sans Bold"/>
              </a:rPr>
              <a:t>Power Pack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20933" y="5076825"/>
            <a:ext cx="7671704" cy="115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32"/>
              </a:lnSpc>
              <a:spcBef>
                <a:spcPct val="0"/>
              </a:spcBef>
            </a:pPr>
            <a:r>
              <a:rPr lang="en-US" sz="3308">
                <a:solidFill>
                  <a:srgbClr val="000000"/>
                </a:solidFill>
                <a:latin typeface="Be Vietnam Medium"/>
              </a:rPr>
              <a:t>It is used to provide an external power supply to the circuit.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t="-4461" r="-20094" b="-4717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028700" y="1473011"/>
            <a:ext cx="937740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CONDUCTED BY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253737" y="4898469"/>
            <a:ext cx="8596854" cy="349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Azward M A </a:t>
            </a:r>
            <a:r>
              <a:rPr lang="en-US" sz="3999">
                <a:solidFill>
                  <a:srgbClr val="FF3131"/>
                </a:solidFill>
                <a:latin typeface="Canva Sans Bold"/>
              </a:rPr>
              <a:t> (L)   </a:t>
            </a:r>
            <a:r>
              <a:rPr lang="en-US" sz="3999">
                <a:solidFill>
                  <a:srgbClr val="000000"/>
                </a:solidFill>
                <a:latin typeface="Canva Sans Bold"/>
              </a:rPr>
              <a:t> CODSE233F - 075</a:t>
            </a: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Ilma M H F              CODSE233F - 177</a:t>
            </a: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Sethulya P H N     CODSE233F - 147</a:t>
            </a: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Naufel M S             CODSE233F - 002</a:t>
            </a:r>
          </a:p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Abeysundera L     CODSE233F - 123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85774" y="944450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BENEFITS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84278" y="4133909"/>
            <a:ext cx="8115300" cy="3781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28233" lvl="1" indent="-464117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000000"/>
                </a:solidFill>
                <a:latin typeface="Be Vietnam Medium"/>
              </a:rPr>
              <a:t>Revolutionary Concept</a:t>
            </a:r>
          </a:p>
          <a:p>
            <a:pPr marL="928233" lvl="1" indent="-464117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000000"/>
                </a:solidFill>
                <a:latin typeface="Be Vietnam Medium"/>
              </a:rPr>
              <a:t>Interconnected Systems</a:t>
            </a:r>
          </a:p>
          <a:p>
            <a:pPr marL="928233" lvl="1" indent="-464117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000000"/>
                </a:solidFill>
                <a:latin typeface="Be Vietnam Medium"/>
              </a:rPr>
              <a:t>Enhanced Efficiency</a:t>
            </a:r>
          </a:p>
          <a:p>
            <a:pPr marL="928233" lvl="1" indent="-464117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000000"/>
                </a:solidFill>
                <a:latin typeface="Be Vietnam Medium"/>
              </a:rPr>
              <a:t>Optimized Workspace</a:t>
            </a:r>
          </a:p>
          <a:p>
            <a:pPr marL="928233" lvl="1" indent="-464117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000000"/>
                </a:solidFill>
                <a:latin typeface="Be Vietnam Medium"/>
              </a:rPr>
              <a:t>Focus on Technology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09574" y="963500"/>
            <a:ext cx="14946273" cy="1076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LIMITATIONS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5067300"/>
            <a:ext cx="10918154" cy="679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85"/>
              </a:lnSpc>
            </a:pPr>
            <a:r>
              <a:rPr lang="en-US" sz="3989">
                <a:solidFill>
                  <a:srgbClr val="000000"/>
                </a:solidFill>
                <a:latin typeface="Canva Sans"/>
              </a:rPr>
              <a:t>• Implementing motors, motion sensors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6117527"/>
            <a:ext cx="10918154" cy="679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85"/>
              </a:lnSpc>
            </a:pPr>
            <a:r>
              <a:rPr lang="en-US" sz="3989">
                <a:solidFill>
                  <a:srgbClr val="000000"/>
                </a:solidFill>
                <a:latin typeface="Canva Sans"/>
              </a:rPr>
              <a:t>• Simplicity of logic gates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09574" y="944450"/>
            <a:ext cx="14946273" cy="1076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RECOMMENDATIONS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4327785"/>
            <a:ext cx="12625201" cy="3581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35"/>
              </a:lnSpc>
            </a:pPr>
            <a:endParaRPr/>
          </a:p>
          <a:p>
            <a:pPr marL="730293" lvl="1" indent="-365147">
              <a:lnSpc>
                <a:spcPts val="4735"/>
              </a:lnSpc>
              <a:buFont typeface="Arial"/>
              <a:buChar char="•"/>
            </a:pPr>
            <a:r>
              <a:rPr lang="en-US" sz="3382">
                <a:solidFill>
                  <a:srgbClr val="000000"/>
                </a:solidFill>
                <a:latin typeface="Be Vietnam Medium"/>
              </a:rPr>
              <a:t>Use of sensors on the concept with more smart systems integrated to the model. </a:t>
            </a:r>
          </a:p>
          <a:p>
            <a:pPr>
              <a:lnSpc>
                <a:spcPts val="4735"/>
              </a:lnSpc>
            </a:pPr>
            <a:endParaRPr lang="en-US" sz="3382">
              <a:solidFill>
                <a:srgbClr val="000000"/>
              </a:solidFill>
              <a:latin typeface="Be Vietnam Medium"/>
            </a:endParaRPr>
          </a:p>
          <a:p>
            <a:pPr marL="730293" lvl="1" indent="-365147">
              <a:lnSpc>
                <a:spcPts val="4735"/>
              </a:lnSpc>
              <a:buFont typeface="Arial"/>
              <a:buChar char="•"/>
            </a:pPr>
            <a:r>
              <a:rPr lang="en-US" sz="3382">
                <a:solidFill>
                  <a:srgbClr val="000000"/>
                </a:solidFill>
                <a:latin typeface="Be Vietnam Medium"/>
              </a:rPr>
              <a:t>Use of more logics will make the system manageable and effective.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8622" t="-3093" r="-5107" b="-1368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29719" y="914575"/>
            <a:ext cx="14946273" cy="1076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CONCLUSION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4706631"/>
            <a:ext cx="12769376" cy="2381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0293" lvl="1" indent="-365147">
              <a:lnSpc>
                <a:spcPts val="4735"/>
              </a:lnSpc>
              <a:buFont typeface="Arial"/>
              <a:buChar char="•"/>
            </a:pPr>
            <a:r>
              <a:rPr lang="en-US" sz="3382">
                <a:solidFill>
                  <a:srgbClr val="000000"/>
                </a:solidFill>
                <a:latin typeface="Be Vietnam Medium"/>
              </a:rPr>
              <a:t>Enhance the efficiency and escalate the productivity in the work field while reducing labor cost.</a:t>
            </a:r>
          </a:p>
          <a:p>
            <a:pPr>
              <a:lnSpc>
                <a:spcPts val="4735"/>
              </a:lnSpc>
            </a:pPr>
            <a:endParaRPr lang="en-US" sz="3382">
              <a:solidFill>
                <a:srgbClr val="000000"/>
              </a:solidFill>
              <a:latin typeface="Be Vietnam Medium"/>
            </a:endParaRPr>
          </a:p>
          <a:p>
            <a:pPr marL="730293" lvl="1" indent="-365147">
              <a:lnSpc>
                <a:spcPts val="4735"/>
              </a:lnSpc>
              <a:buFont typeface="Arial"/>
              <a:buChar char="•"/>
            </a:pPr>
            <a:r>
              <a:rPr lang="en-US" sz="3382">
                <a:solidFill>
                  <a:srgbClr val="000000"/>
                </a:solidFill>
                <a:latin typeface="Be Vietnam Medium"/>
              </a:rPr>
              <a:t> Will create a sustainable workspace.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61138" b="-14587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AutoShape 3"/>
          <p:cNvSpPr/>
          <p:nvPr/>
        </p:nvSpPr>
        <p:spPr>
          <a:xfrm rot="-2230017">
            <a:off x="6019800" y="5462018"/>
            <a:ext cx="16230600" cy="82296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0" y="5943428"/>
            <a:ext cx="5182279" cy="4673473"/>
          </a:xfrm>
          <a:custGeom>
            <a:avLst/>
            <a:gdLst/>
            <a:ahLst/>
            <a:cxnLst/>
            <a:rect l="l" t="t" r="r" b="b"/>
            <a:pathLst>
              <a:path w="5182279" h="4673473">
                <a:moveTo>
                  <a:pt x="0" y="0"/>
                </a:moveTo>
                <a:lnTo>
                  <a:pt x="5182279" y="0"/>
                </a:lnTo>
                <a:lnTo>
                  <a:pt x="5182279" y="4673473"/>
                </a:lnTo>
                <a:lnTo>
                  <a:pt x="0" y="46734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 flipH="1" flipV="1">
            <a:off x="12489174" y="0"/>
            <a:ext cx="5798826" cy="4934273"/>
          </a:xfrm>
          <a:custGeom>
            <a:avLst/>
            <a:gdLst/>
            <a:ahLst/>
            <a:cxnLst/>
            <a:rect l="l" t="t" r="r" b="b"/>
            <a:pathLst>
              <a:path w="5798826" h="4934273">
                <a:moveTo>
                  <a:pt x="5798826" y="4934273"/>
                </a:moveTo>
                <a:lnTo>
                  <a:pt x="0" y="4934273"/>
                </a:lnTo>
                <a:lnTo>
                  <a:pt x="0" y="0"/>
                </a:lnTo>
                <a:lnTo>
                  <a:pt x="5798826" y="0"/>
                </a:lnTo>
                <a:lnTo>
                  <a:pt x="5798826" y="4934273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0" y="0"/>
            <a:ext cx="3227166" cy="2870191"/>
          </a:xfrm>
          <a:custGeom>
            <a:avLst/>
            <a:gdLst/>
            <a:ahLst/>
            <a:cxnLst/>
            <a:rect l="l" t="t" r="r" b="b"/>
            <a:pathLst>
              <a:path w="3227166" h="2870191">
                <a:moveTo>
                  <a:pt x="0" y="0"/>
                </a:moveTo>
                <a:lnTo>
                  <a:pt x="3227166" y="0"/>
                </a:lnTo>
                <a:lnTo>
                  <a:pt x="3227166" y="2870191"/>
                </a:lnTo>
                <a:lnTo>
                  <a:pt x="0" y="28701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38046" t="-43363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7"/>
          <p:cNvSpPr txBox="1"/>
          <p:nvPr/>
        </p:nvSpPr>
        <p:spPr>
          <a:xfrm>
            <a:off x="6740580" y="4233291"/>
            <a:ext cx="4806840" cy="5297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86"/>
              </a:lnSpc>
            </a:pPr>
            <a:r>
              <a:rPr lang="en-US" sz="11100" spc="1165">
                <a:solidFill>
                  <a:srgbClr val="000000"/>
                </a:solidFill>
                <a:latin typeface="Mardoto Bold"/>
              </a:rPr>
              <a:t>Q &amp; A</a:t>
            </a:r>
          </a:p>
          <a:p>
            <a:pPr>
              <a:lnSpc>
                <a:spcPts val="13986"/>
              </a:lnSpc>
            </a:pPr>
            <a:endParaRPr lang="en-US" sz="11100" spc="1165">
              <a:solidFill>
                <a:srgbClr val="000000"/>
              </a:solidFill>
              <a:latin typeface="Mardoto Bold"/>
            </a:endParaRPr>
          </a:p>
          <a:p>
            <a:pPr marL="0" lvl="0" indent="0">
              <a:lnSpc>
                <a:spcPts val="13986"/>
              </a:lnSpc>
            </a:pPr>
            <a:endParaRPr lang="en-US" sz="11100" spc="1165">
              <a:solidFill>
                <a:srgbClr val="000000"/>
              </a:solidFill>
              <a:latin typeface="Mardoto Bold"/>
            </a:endParaRPr>
          </a:p>
        </p:txBody>
      </p:sp>
      <p:sp>
        <p:nvSpPr>
          <p:cNvPr id="8" name="Freeform 8"/>
          <p:cNvSpPr/>
          <p:nvPr/>
        </p:nvSpPr>
        <p:spPr>
          <a:xfrm flipH="1" flipV="1">
            <a:off x="16077237" y="8280164"/>
            <a:ext cx="3227166" cy="2870191"/>
          </a:xfrm>
          <a:custGeom>
            <a:avLst/>
            <a:gdLst/>
            <a:ahLst/>
            <a:cxnLst/>
            <a:rect l="l" t="t" r="r" b="b"/>
            <a:pathLst>
              <a:path w="3227166" h="2870191">
                <a:moveTo>
                  <a:pt x="3227165" y="2870191"/>
                </a:moveTo>
                <a:lnTo>
                  <a:pt x="0" y="2870191"/>
                </a:lnTo>
                <a:lnTo>
                  <a:pt x="0" y="0"/>
                </a:lnTo>
                <a:lnTo>
                  <a:pt x="3227165" y="0"/>
                </a:lnTo>
                <a:lnTo>
                  <a:pt x="3227165" y="2870191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38046" t="-43363"/>
            </a:stretch>
          </a:blipFill>
        </p:spPr>
        <p:txBody>
          <a:bodyPr/>
          <a:lstStyle/>
          <a:p>
            <a:endParaRPr lang="en-AE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61138" b="-14587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AutoShape 3"/>
          <p:cNvSpPr/>
          <p:nvPr/>
        </p:nvSpPr>
        <p:spPr>
          <a:xfrm rot="-2230017">
            <a:off x="6019800" y="5462018"/>
            <a:ext cx="16230600" cy="82296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0" y="5943428"/>
            <a:ext cx="5182279" cy="4673473"/>
          </a:xfrm>
          <a:custGeom>
            <a:avLst/>
            <a:gdLst/>
            <a:ahLst/>
            <a:cxnLst/>
            <a:rect l="l" t="t" r="r" b="b"/>
            <a:pathLst>
              <a:path w="5182279" h="4673473">
                <a:moveTo>
                  <a:pt x="0" y="0"/>
                </a:moveTo>
                <a:lnTo>
                  <a:pt x="5182279" y="0"/>
                </a:lnTo>
                <a:lnTo>
                  <a:pt x="5182279" y="4673473"/>
                </a:lnTo>
                <a:lnTo>
                  <a:pt x="0" y="46734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 flipH="1" flipV="1">
            <a:off x="12489174" y="0"/>
            <a:ext cx="5798826" cy="4934273"/>
          </a:xfrm>
          <a:custGeom>
            <a:avLst/>
            <a:gdLst/>
            <a:ahLst/>
            <a:cxnLst/>
            <a:rect l="l" t="t" r="r" b="b"/>
            <a:pathLst>
              <a:path w="5798826" h="4934273">
                <a:moveTo>
                  <a:pt x="5798826" y="4934273"/>
                </a:moveTo>
                <a:lnTo>
                  <a:pt x="0" y="4934273"/>
                </a:lnTo>
                <a:lnTo>
                  <a:pt x="0" y="0"/>
                </a:lnTo>
                <a:lnTo>
                  <a:pt x="5798826" y="0"/>
                </a:lnTo>
                <a:lnTo>
                  <a:pt x="5798826" y="4934273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0" y="0"/>
            <a:ext cx="3227166" cy="2870191"/>
          </a:xfrm>
          <a:custGeom>
            <a:avLst/>
            <a:gdLst/>
            <a:ahLst/>
            <a:cxnLst/>
            <a:rect l="l" t="t" r="r" b="b"/>
            <a:pathLst>
              <a:path w="3227166" h="2870191">
                <a:moveTo>
                  <a:pt x="0" y="0"/>
                </a:moveTo>
                <a:lnTo>
                  <a:pt x="3227166" y="0"/>
                </a:lnTo>
                <a:lnTo>
                  <a:pt x="3227166" y="2870191"/>
                </a:lnTo>
                <a:lnTo>
                  <a:pt x="0" y="28701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38046" t="-43363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7"/>
          <p:cNvSpPr txBox="1"/>
          <p:nvPr/>
        </p:nvSpPr>
        <p:spPr>
          <a:xfrm>
            <a:off x="4897386" y="3389857"/>
            <a:ext cx="5733311" cy="175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3986"/>
              </a:lnSpc>
            </a:pPr>
            <a:r>
              <a:rPr lang="en-US" sz="11100" spc="1165">
                <a:solidFill>
                  <a:srgbClr val="000000"/>
                </a:solidFill>
                <a:latin typeface="Mardoto Bold"/>
              </a:rPr>
              <a:t>THANK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401789" y="5076825"/>
            <a:ext cx="5733311" cy="175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3986"/>
              </a:lnSpc>
            </a:pPr>
            <a:r>
              <a:rPr lang="en-US" sz="11100" spc="1165">
                <a:solidFill>
                  <a:srgbClr val="000000"/>
                </a:solidFill>
                <a:latin typeface="Mardoto Bold"/>
              </a:rPr>
              <a:t>YOU!</a:t>
            </a:r>
          </a:p>
        </p:txBody>
      </p:sp>
      <p:sp>
        <p:nvSpPr>
          <p:cNvPr id="9" name="Freeform 9"/>
          <p:cNvSpPr/>
          <p:nvPr/>
        </p:nvSpPr>
        <p:spPr>
          <a:xfrm flipH="1" flipV="1">
            <a:off x="16077237" y="8280164"/>
            <a:ext cx="3227166" cy="2870191"/>
          </a:xfrm>
          <a:custGeom>
            <a:avLst/>
            <a:gdLst/>
            <a:ahLst/>
            <a:cxnLst/>
            <a:rect l="l" t="t" r="r" b="b"/>
            <a:pathLst>
              <a:path w="3227166" h="2870191">
                <a:moveTo>
                  <a:pt x="3227165" y="2870191"/>
                </a:moveTo>
                <a:lnTo>
                  <a:pt x="0" y="2870191"/>
                </a:lnTo>
                <a:lnTo>
                  <a:pt x="0" y="0"/>
                </a:lnTo>
                <a:lnTo>
                  <a:pt x="3227165" y="0"/>
                </a:lnTo>
                <a:lnTo>
                  <a:pt x="3227165" y="2870191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38046" t="-43363"/>
            </a:stretch>
          </a:blipFill>
        </p:spPr>
        <p:txBody>
          <a:bodyPr/>
          <a:lstStyle/>
          <a:p>
            <a:endParaRPr lang="en-AE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t="-4461" r="-20094" b="-4717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 rot="19756">
            <a:off x="4282643" y="4900223"/>
            <a:ext cx="5143655" cy="43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2"/>
              </a:lnSpc>
              <a:spcBef>
                <a:spcPct val="0"/>
              </a:spcBef>
            </a:pPr>
            <a:r>
              <a:rPr lang="en-US" sz="2800" dirty="0">
                <a:solidFill>
                  <a:srgbClr val="01003B"/>
                </a:solidFill>
                <a:latin typeface="Be Vietnam Ultra-Bold"/>
              </a:rPr>
              <a:t>Introduction</a:t>
            </a:r>
          </a:p>
        </p:txBody>
      </p:sp>
      <p:grpSp>
        <p:nvGrpSpPr>
          <p:cNvPr id="4" name="Group 4"/>
          <p:cNvGrpSpPr/>
          <p:nvPr/>
        </p:nvGrpSpPr>
        <p:grpSpPr>
          <a:xfrm rot="-10800000">
            <a:off x="2453685" y="4451108"/>
            <a:ext cx="1391113" cy="1349481"/>
            <a:chOff x="0" y="0"/>
            <a:chExt cx="537407" cy="52132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7407" cy="521324"/>
            </a:xfrm>
            <a:custGeom>
              <a:avLst/>
              <a:gdLst/>
              <a:ahLst/>
              <a:cxnLst/>
              <a:rect l="l" t="t" r="r" b="b"/>
              <a:pathLst>
                <a:path w="537407" h="521324">
                  <a:moveTo>
                    <a:pt x="77914" y="0"/>
                  </a:moveTo>
                  <a:lnTo>
                    <a:pt x="459494" y="0"/>
                  </a:lnTo>
                  <a:cubicBezTo>
                    <a:pt x="502524" y="0"/>
                    <a:pt x="537407" y="34883"/>
                    <a:pt x="537407" y="77914"/>
                  </a:cubicBezTo>
                  <a:lnTo>
                    <a:pt x="537407" y="443410"/>
                  </a:lnTo>
                  <a:cubicBezTo>
                    <a:pt x="537407" y="486441"/>
                    <a:pt x="502524" y="521324"/>
                    <a:pt x="459494" y="521324"/>
                  </a:cubicBezTo>
                  <a:lnTo>
                    <a:pt x="77914" y="521324"/>
                  </a:lnTo>
                  <a:cubicBezTo>
                    <a:pt x="34883" y="521324"/>
                    <a:pt x="0" y="486441"/>
                    <a:pt x="0" y="443410"/>
                  </a:cubicBezTo>
                  <a:lnTo>
                    <a:pt x="0" y="77914"/>
                  </a:lnTo>
                  <a:cubicBezTo>
                    <a:pt x="0" y="34883"/>
                    <a:pt x="34883" y="0"/>
                    <a:pt x="7791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37407" cy="568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 rot="19756">
            <a:off x="2277796" y="4382693"/>
            <a:ext cx="1742891" cy="120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53"/>
              </a:lnSpc>
              <a:spcBef>
                <a:spcPct val="0"/>
              </a:spcBef>
            </a:pPr>
            <a:r>
              <a:rPr lang="en-US" sz="7038" spc="415">
                <a:solidFill>
                  <a:srgbClr val="FFFFFF"/>
                </a:solidFill>
                <a:latin typeface="Be Vietnam Ultra-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 rot="19756">
            <a:off x="4238702" y="6278981"/>
            <a:ext cx="5139970" cy="43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2"/>
              </a:lnSpc>
              <a:spcBef>
                <a:spcPct val="0"/>
              </a:spcBef>
            </a:pPr>
            <a:r>
              <a:rPr lang="en-US" sz="2800" dirty="0">
                <a:solidFill>
                  <a:srgbClr val="01003B"/>
                </a:solidFill>
                <a:latin typeface="Be Vietnam Ultra-Bold"/>
              </a:rPr>
              <a:t>Features</a:t>
            </a:r>
          </a:p>
        </p:txBody>
      </p:sp>
      <p:grpSp>
        <p:nvGrpSpPr>
          <p:cNvPr id="9" name="Group 9"/>
          <p:cNvGrpSpPr/>
          <p:nvPr/>
        </p:nvGrpSpPr>
        <p:grpSpPr>
          <a:xfrm rot="-10800000">
            <a:off x="2453685" y="5838549"/>
            <a:ext cx="1391113" cy="1349481"/>
            <a:chOff x="0" y="0"/>
            <a:chExt cx="537407" cy="52132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37407" cy="521324"/>
            </a:xfrm>
            <a:custGeom>
              <a:avLst/>
              <a:gdLst/>
              <a:ahLst/>
              <a:cxnLst/>
              <a:rect l="l" t="t" r="r" b="b"/>
              <a:pathLst>
                <a:path w="537407" h="521324">
                  <a:moveTo>
                    <a:pt x="77914" y="0"/>
                  </a:moveTo>
                  <a:lnTo>
                    <a:pt x="459494" y="0"/>
                  </a:lnTo>
                  <a:cubicBezTo>
                    <a:pt x="502524" y="0"/>
                    <a:pt x="537407" y="34883"/>
                    <a:pt x="537407" y="77914"/>
                  </a:cubicBezTo>
                  <a:lnTo>
                    <a:pt x="537407" y="443410"/>
                  </a:lnTo>
                  <a:cubicBezTo>
                    <a:pt x="537407" y="486441"/>
                    <a:pt x="502524" y="521324"/>
                    <a:pt x="459494" y="521324"/>
                  </a:cubicBezTo>
                  <a:lnTo>
                    <a:pt x="77914" y="521324"/>
                  </a:lnTo>
                  <a:cubicBezTo>
                    <a:pt x="34883" y="521324"/>
                    <a:pt x="0" y="486441"/>
                    <a:pt x="0" y="443410"/>
                  </a:cubicBezTo>
                  <a:lnTo>
                    <a:pt x="0" y="77914"/>
                  </a:lnTo>
                  <a:cubicBezTo>
                    <a:pt x="0" y="34883"/>
                    <a:pt x="34883" y="0"/>
                    <a:pt x="7791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537407" cy="568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 rot="19756">
            <a:off x="2277796" y="5788357"/>
            <a:ext cx="1742891" cy="120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53"/>
              </a:lnSpc>
              <a:spcBef>
                <a:spcPct val="0"/>
              </a:spcBef>
            </a:pPr>
            <a:r>
              <a:rPr lang="en-US" sz="7038">
                <a:solidFill>
                  <a:srgbClr val="FFFFFF"/>
                </a:solidFill>
                <a:latin typeface="Be Vietnam Ultra-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 rot="19756">
            <a:off x="4238702" y="7655586"/>
            <a:ext cx="5083827" cy="43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2"/>
              </a:lnSpc>
              <a:spcBef>
                <a:spcPct val="0"/>
              </a:spcBef>
            </a:pPr>
            <a:r>
              <a:rPr lang="en-US" sz="2800" dirty="0">
                <a:solidFill>
                  <a:srgbClr val="01003B"/>
                </a:solidFill>
                <a:latin typeface="Be Vietnam Ultra-Bold"/>
              </a:rPr>
              <a:t>Circuit Components</a:t>
            </a:r>
          </a:p>
        </p:txBody>
      </p:sp>
      <p:grpSp>
        <p:nvGrpSpPr>
          <p:cNvPr id="14" name="Group 14"/>
          <p:cNvGrpSpPr/>
          <p:nvPr/>
        </p:nvGrpSpPr>
        <p:grpSpPr>
          <a:xfrm rot="-10800000">
            <a:off x="2453685" y="7225989"/>
            <a:ext cx="1391113" cy="1349481"/>
            <a:chOff x="0" y="0"/>
            <a:chExt cx="537407" cy="52132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37407" cy="521324"/>
            </a:xfrm>
            <a:custGeom>
              <a:avLst/>
              <a:gdLst/>
              <a:ahLst/>
              <a:cxnLst/>
              <a:rect l="l" t="t" r="r" b="b"/>
              <a:pathLst>
                <a:path w="537407" h="521324">
                  <a:moveTo>
                    <a:pt x="77914" y="0"/>
                  </a:moveTo>
                  <a:lnTo>
                    <a:pt x="459494" y="0"/>
                  </a:lnTo>
                  <a:cubicBezTo>
                    <a:pt x="502524" y="0"/>
                    <a:pt x="537407" y="34883"/>
                    <a:pt x="537407" y="77914"/>
                  </a:cubicBezTo>
                  <a:lnTo>
                    <a:pt x="537407" y="443410"/>
                  </a:lnTo>
                  <a:cubicBezTo>
                    <a:pt x="537407" y="486441"/>
                    <a:pt x="502524" y="521324"/>
                    <a:pt x="459494" y="521324"/>
                  </a:cubicBezTo>
                  <a:lnTo>
                    <a:pt x="77914" y="521324"/>
                  </a:lnTo>
                  <a:cubicBezTo>
                    <a:pt x="34883" y="521324"/>
                    <a:pt x="0" y="486441"/>
                    <a:pt x="0" y="443410"/>
                  </a:cubicBezTo>
                  <a:lnTo>
                    <a:pt x="0" y="77914"/>
                  </a:lnTo>
                  <a:cubicBezTo>
                    <a:pt x="0" y="34883"/>
                    <a:pt x="34883" y="0"/>
                    <a:pt x="7791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537407" cy="568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 rot="19756">
            <a:off x="2321253" y="7154929"/>
            <a:ext cx="1742891" cy="120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53"/>
              </a:lnSpc>
              <a:spcBef>
                <a:spcPct val="0"/>
              </a:spcBef>
            </a:pPr>
            <a:r>
              <a:rPr lang="en-US" sz="7038">
                <a:solidFill>
                  <a:srgbClr val="FFFFFF"/>
                </a:solidFill>
                <a:latin typeface="Be Vietnam Ultra-Bold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 rot="19756">
            <a:off x="11156769" y="6278908"/>
            <a:ext cx="5478094" cy="441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2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01003B"/>
                </a:solidFill>
                <a:latin typeface="Be Vietnam Ultra-Bold" panose="020B0604020202020204" charset="0"/>
              </a:rPr>
              <a:t>Limitations</a:t>
            </a:r>
          </a:p>
        </p:txBody>
      </p:sp>
      <p:sp>
        <p:nvSpPr>
          <p:cNvPr id="19" name="TextBox 19"/>
          <p:cNvSpPr txBox="1"/>
          <p:nvPr/>
        </p:nvSpPr>
        <p:spPr>
          <a:xfrm rot="19756">
            <a:off x="11156767" y="7433879"/>
            <a:ext cx="5733307" cy="886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2"/>
              </a:lnSpc>
              <a:spcBef>
                <a:spcPct val="0"/>
              </a:spcBef>
            </a:pPr>
            <a:r>
              <a:rPr lang="en-US" sz="2800" dirty="0">
                <a:solidFill>
                  <a:srgbClr val="01003B"/>
                </a:solidFill>
                <a:latin typeface="Be Vietnam Ultra-Bold"/>
              </a:rPr>
              <a:t>Recommendations and Conclusion</a:t>
            </a:r>
          </a:p>
        </p:txBody>
      </p:sp>
      <p:grpSp>
        <p:nvGrpSpPr>
          <p:cNvPr id="20" name="Group 20"/>
          <p:cNvGrpSpPr/>
          <p:nvPr/>
        </p:nvGrpSpPr>
        <p:grpSpPr>
          <a:xfrm rot="-10800000">
            <a:off x="9379754" y="4451108"/>
            <a:ext cx="1391113" cy="1349481"/>
            <a:chOff x="0" y="0"/>
            <a:chExt cx="537407" cy="52132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37407" cy="521324"/>
            </a:xfrm>
            <a:custGeom>
              <a:avLst/>
              <a:gdLst/>
              <a:ahLst/>
              <a:cxnLst/>
              <a:rect l="l" t="t" r="r" b="b"/>
              <a:pathLst>
                <a:path w="537407" h="521324">
                  <a:moveTo>
                    <a:pt x="77914" y="0"/>
                  </a:moveTo>
                  <a:lnTo>
                    <a:pt x="459494" y="0"/>
                  </a:lnTo>
                  <a:cubicBezTo>
                    <a:pt x="502524" y="0"/>
                    <a:pt x="537407" y="34883"/>
                    <a:pt x="537407" y="77914"/>
                  </a:cubicBezTo>
                  <a:lnTo>
                    <a:pt x="537407" y="443410"/>
                  </a:lnTo>
                  <a:cubicBezTo>
                    <a:pt x="537407" y="486441"/>
                    <a:pt x="502524" y="521324"/>
                    <a:pt x="459494" y="521324"/>
                  </a:cubicBezTo>
                  <a:lnTo>
                    <a:pt x="77914" y="521324"/>
                  </a:lnTo>
                  <a:cubicBezTo>
                    <a:pt x="34883" y="521324"/>
                    <a:pt x="0" y="486441"/>
                    <a:pt x="0" y="443410"/>
                  </a:cubicBezTo>
                  <a:lnTo>
                    <a:pt x="0" y="77914"/>
                  </a:lnTo>
                  <a:cubicBezTo>
                    <a:pt x="0" y="34883"/>
                    <a:pt x="34883" y="0"/>
                    <a:pt x="7791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537407" cy="568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 rot="19756">
            <a:off x="9203865" y="4382693"/>
            <a:ext cx="1742891" cy="120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53"/>
              </a:lnSpc>
              <a:spcBef>
                <a:spcPct val="0"/>
              </a:spcBef>
            </a:pPr>
            <a:r>
              <a:rPr lang="en-US" sz="7038" spc="415">
                <a:solidFill>
                  <a:srgbClr val="FFFFFF"/>
                </a:solidFill>
                <a:latin typeface="Be Vietnam Ultra-Bold"/>
              </a:rPr>
              <a:t>04</a:t>
            </a:r>
          </a:p>
        </p:txBody>
      </p:sp>
      <p:grpSp>
        <p:nvGrpSpPr>
          <p:cNvPr id="24" name="Group 24"/>
          <p:cNvGrpSpPr/>
          <p:nvPr/>
        </p:nvGrpSpPr>
        <p:grpSpPr>
          <a:xfrm rot="-10800000">
            <a:off x="9379754" y="5838549"/>
            <a:ext cx="1391113" cy="1349481"/>
            <a:chOff x="0" y="0"/>
            <a:chExt cx="537407" cy="52132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37407" cy="521324"/>
            </a:xfrm>
            <a:custGeom>
              <a:avLst/>
              <a:gdLst/>
              <a:ahLst/>
              <a:cxnLst/>
              <a:rect l="l" t="t" r="r" b="b"/>
              <a:pathLst>
                <a:path w="537407" h="521324">
                  <a:moveTo>
                    <a:pt x="77914" y="0"/>
                  </a:moveTo>
                  <a:lnTo>
                    <a:pt x="459494" y="0"/>
                  </a:lnTo>
                  <a:cubicBezTo>
                    <a:pt x="502524" y="0"/>
                    <a:pt x="537407" y="34883"/>
                    <a:pt x="537407" y="77914"/>
                  </a:cubicBezTo>
                  <a:lnTo>
                    <a:pt x="537407" y="443410"/>
                  </a:lnTo>
                  <a:cubicBezTo>
                    <a:pt x="537407" y="486441"/>
                    <a:pt x="502524" y="521324"/>
                    <a:pt x="459494" y="521324"/>
                  </a:cubicBezTo>
                  <a:lnTo>
                    <a:pt x="77914" y="521324"/>
                  </a:lnTo>
                  <a:cubicBezTo>
                    <a:pt x="34883" y="521324"/>
                    <a:pt x="0" y="486441"/>
                    <a:pt x="0" y="443410"/>
                  </a:cubicBezTo>
                  <a:lnTo>
                    <a:pt x="0" y="77914"/>
                  </a:lnTo>
                  <a:cubicBezTo>
                    <a:pt x="0" y="34883"/>
                    <a:pt x="34883" y="0"/>
                    <a:pt x="7791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537407" cy="568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 rot="19756">
            <a:off x="9203865" y="5788357"/>
            <a:ext cx="1742891" cy="120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53"/>
              </a:lnSpc>
              <a:spcBef>
                <a:spcPct val="0"/>
              </a:spcBef>
            </a:pPr>
            <a:r>
              <a:rPr lang="en-US" sz="7038">
                <a:solidFill>
                  <a:srgbClr val="FFFFFF"/>
                </a:solidFill>
                <a:latin typeface="Be Vietnam Ultra-Bold"/>
              </a:rPr>
              <a:t>05</a:t>
            </a:r>
          </a:p>
        </p:txBody>
      </p:sp>
      <p:grpSp>
        <p:nvGrpSpPr>
          <p:cNvPr id="28" name="Group 28"/>
          <p:cNvGrpSpPr/>
          <p:nvPr/>
        </p:nvGrpSpPr>
        <p:grpSpPr>
          <a:xfrm rot="-10800000">
            <a:off x="9379754" y="7225989"/>
            <a:ext cx="1391113" cy="1349481"/>
            <a:chOff x="0" y="0"/>
            <a:chExt cx="537407" cy="521324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537407" cy="521324"/>
            </a:xfrm>
            <a:custGeom>
              <a:avLst/>
              <a:gdLst/>
              <a:ahLst/>
              <a:cxnLst/>
              <a:rect l="l" t="t" r="r" b="b"/>
              <a:pathLst>
                <a:path w="537407" h="521324">
                  <a:moveTo>
                    <a:pt x="77914" y="0"/>
                  </a:moveTo>
                  <a:lnTo>
                    <a:pt x="459494" y="0"/>
                  </a:lnTo>
                  <a:cubicBezTo>
                    <a:pt x="502524" y="0"/>
                    <a:pt x="537407" y="34883"/>
                    <a:pt x="537407" y="77914"/>
                  </a:cubicBezTo>
                  <a:lnTo>
                    <a:pt x="537407" y="443410"/>
                  </a:lnTo>
                  <a:cubicBezTo>
                    <a:pt x="537407" y="486441"/>
                    <a:pt x="502524" y="521324"/>
                    <a:pt x="459494" y="521324"/>
                  </a:cubicBezTo>
                  <a:lnTo>
                    <a:pt x="77914" y="521324"/>
                  </a:lnTo>
                  <a:cubicBezTo>
                    <a:pt x="34883" y="521324"/>
                    <a:pt x="0" y="486441"/>
                    <a:pt x="0" y="443410"/>
                  </a:cubicBezTo>
                  <a:lnTo>
                    <a:pt x="0" y="77914"/>
                  </a:lnTo>
                  <a:cubicBezTo>
                    <a:pt x="0" y="34883"/>
                    <a:pt x="34883" y="0"/>
                    <a:pt x="7791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537407" cy="568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 rot="19756">
            <a:off x="9247323" y="7154929"/>
            <a:ext cx="1742891" cy="120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53"/>
              </a:lnSpc>
              <a:spcBef>
                <a:spcPct val="0"/>
              </a:spcBef>
            </a:pPr>
            <a:r>
              <a:rPr lang="en-US" sz="7038">
                <a:solidFill>
                  <a:srgbClr val="FFFFFF"/>
                </a:solidFill>
                <a:latin typeface="Be Vietnam Ultra-Bold"/>
              </a:rPr>
              <a:t>06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385379" y="1215927"/>
            <a:ext cx="6643979" cy="1159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95"/>
              </a:lnSpc>
              <a:spcBef>
                <a:spcPct val="0"/>
              </a:spcBef>
            </a:pPr>
            <a:r>
              <a:rPr lang="en-US" sz="6782">
                <a:solidFill>
                  <a:srgbClr val="33326B"/>
                </a:solidFill>
                <a:latin typeface="Hind Siliguri"/>
              </a:rPr>
              <a:t>TABLE OF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318196" y="2019293"/>
            <a:ext cx="8339384" cy="1946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909"/>
              </a:lnSpc>
              <a:spcBef>
                <a:spcPct val="0"/>
              </a:spcBef>
            </a:pPr>
            <a:r>
              <a:rPr lang="en-US" sz="11364">
                <a:solidFill>
                  <a:srgbClr val="33326B"/>
                </a:solidFill>
                <a:latin typeface="TT Chocolates Bold"/>
              </a:rPr>
              <a:t>CONTENTS</a:t>
            </a:r>
          </a:p>
        </p:txBody>
      </p:sp>
      <p:grpSp>
        <p:nvGrpSpPr>
          <p:cNvPr id="34" name="Group 34"/>
          <p:cNvGrpSpPr/>
          <p:nvPr/>
        </p:nvGrpSpPr>
        <p:grpSpPr>
          <a:xfrm rot="-10800000">
            <a:off x="-2244366" y="9188691"/>
            <a:ext cx="21640247" cy="2196619"/>
            <a:chOff x="0" y="0"/>
            <a:chExt cx="5699489" cy="57853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5699489" cy="578533"/>
            </a:xfrm>
            <a:custGeom>
              <a:avLst/>
              <a:gdLst/>
              <a:ahLst/>
              <a:cxnLst/>
              <a:rect l="l" t="t" r="r" b="b"/>
              <a:pathLst>
                <a:path w="5699489" h="578533">
                  <a:moveTo>
                    <a:pt x="0" y="0"/>
                  </a:moveTo>
                  <a:lnTo>
                    <a:pt x="5699489" y="0"/>
                  </a:lnTo>
                  <a:lnTo>
                    <a:pt x="5699489" y="578533"/>
                  </a:lnTo>
                  <a:lnTo>
                    <a:pt x="0" y="578533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5699489" cy="626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0949814" y="-5279510"/>
            <a:ext cx="13222838" cy="10330055"/>
            <a:chOff x="0" y="0"/>
            <a:chExt cx="17630451" cy="13773406"/>
          </a:xfrm>
        </p:grpSpPr>
        <p:grpSp>
          <p:nvGrpSpPr>
            <p:cNvPr id="38" name="Group 38"/>
            <p:cNvGrpSpPr/>
            <p:nvPr/>
          </p:nvGrpSpPr>
          <p:grpSpPr>
            <a:xfrm rot="-2700000">
              <a:off x="8853495" y="4996450"/>
              <a:ext cx="7271069" cy="7271069"/>
              <a:chOff x="0" y="0"/>
              <a:chExt cx="812800" cy="812800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19875" y="0"/>
                    </a:moveTo>
                    <a:lnTo>
                      <a:pt x="792925" y="0"/>
                    </a:lnTo>
                    <a:cubicBezTo>
                      <a:pt x="803901" y="0"/>
                      <a:pt x="812800" y="8899"/>
                      <a:pt x="812800" y="19875"/>
                    </a:cubicBezTo>
                    <a:lnTo>
                      <a:pt x="812800" y="792925"/>
                    </a:lnTo>
                    <a:cubicBezTo>
                      <a:pt x="812800" y="803901"/>
                      <a:pt x="803901" y="812800"/>
                      <a:pt x="792925" y="812800"/>
                    </a:cubicBezTo>
                    <a:lnTo>
                      <a:pt x="19875" y="812800"/>
                    </a:lnTo>
                    <a:cubicBezTo>
                      <a:pt x="8899" y="812800"/>
                      <a:pt x="0" y="803901"/>
                      <a:pt x="0" y="792925"/>
                    </a:cubicBezTo>
                    <a:lnTo>
                      <a:pt x="0" y="19875"/>
                    </a:lnTo>
                    <a:cubicBezTo>
                      <a:pt x="0" y="8899"/>
                      <a:pt x="8899" y="0"/>
                      <a:pt x="1987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9161E8">
                      <a:alpha val="100000"/>
                    </a:srgbClr>
                  </a:gs>
                  <a:gs pos="100000">
                    <a:srgbClr val="510083">
                      <a:alpha val="100000"/>
                    </a:srgbClr>
                  </a:gs>
                </a:gsLst>
                <a:lin ang="5400000"/>
              </a:gradFill>
            </p:spPr>
            <p:txBody>
              <a:bodyPr/>
              <a:lstStyle/>
              <a:p>
                <a:endParaRPr lang="en-AE"/>
              </a:p>
            </p:txBody>
          </p:sp>
          <p:sp>
            <p:nvSpPr>
              <p:cNvPr id="40" name="TextBox 4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grpSp>
          <p:nvGrpSpPr>
            <p:cNvPr id="41" name="Group 41"/>
            <p:cNvGrpSpPr/>
            <p:nvPr/>
          </p:nvGrpSpPr>
          <p:grpSpPr>
            <a:xfrm rot="8100000">
              <a:off x="1505888" y="1505888"/>
              <a:ext cx="7271069" cy="7271069"/>
              <a:chOff x="0" y="0"/>
              <a:chExt cx="812800" cy="8128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19875" y="0"/>
                    </a:moveTo>
                    <a:lnTo>
                      <a:pt x="792925" y="0"/>
                    </a:lnTo>
                    <a:cubicBezTo>
                      <a:pt x="803901" y="0"/>
                      <a:pt x="812800" y="8899"/>
                      <a:pt x="812800" y="19875"/>
                    </a:cubicBezTo>
                    <a:lnTo>
                      <a:pt x="812800" y="792925"/>
                    </a:lnTo>
                    <a:cubicBezTo>
                      <a:pt x="812800" y="803901"/>
                      <a:pt x="803901" y="812800"/>
                      <a:pt x="792925" y="812800"/>
                    </a:cubicBezTo>
                    <a:lnTo>
                      <a:pt x="19875" y="812800"/>
                    </a:lnTo>
                    <a:cubicBezTo>
                      <a:pt x="8899" y="812800"/>
                      <a:pt x="0" y="803901"/>
                      <a:pt x="0" y="792925"/>
                    </a:cubicBezTo>
                    <a:lnTo>
                      <a:pt x="0" y="19875"/>
                    </a:lnTo>
                    <a:cubicBezTo>
                      <a:pt x="0" y="8899"/>
                      <a:pt x="8899" y="0"/>
                      <a:pt x="1987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9161E8">
                      <a:alpha val="100000"/>
                    </a:srgbClr>
                  </a:gs>
                  <a:gs pos="100000">
                    <a:srgbClr val="510083">
                      <a:alpha val="100000"/>
                    </a:srgbClr>
                  </a:gs>
                </a:gsLst>
                <a:lin ang="5400000"/>
              </a:gradFill>
            </p:spPr>
            <p:txBody>
              <a:bodyPr/>
              <a:lstStyle/>
              <a:p>
                <a:endParaRPr lang="en-AE"/>
              </a:p>
            </p:txBody>
          </p:sp>
          <p:sp>
            <p:nvSpPr>
              <p:cNvPr id="43" name="TextBox 4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grpSp>
          <p:nvGrpSpPr>
            <p:cNvPr id="44" name="Group 44"/>
            <p:cNvGrpSpPr/>
            <p:nvPr/>
          </p:nvGrpSpPr>
          <p:grpSpPr>
            <a:xfrm rot="8100000">
              <a:off x="5489772" y="9528265"/>
              <a:ext cx="3226035" cy="3226035"/>
              <a:chOff x="0" y="0"/>
              <a:chExt cx="812800" cy="812800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4797" y="0"/>
                    </a:moveTo>
                    <a:lnTo>
                      <a:pt x="768003" y="0"/>
                    </a:lnTo>
                    <a:cubicBezTo>
                      <a:pt x="779884" y="0"/>
                      <a:pt x="791278" y="4720"/>
                      <a:pt x="799679" y="13121"/>
                    </a:cubicBezTo>
                    <a:cubicBezTo>
                      <a:pt x="808080" y="21522"/>
                      <a:pt x="812800" y="32916"/>
                      <a:pt x="812800" y="44797"/>
                    </a:cubicBezTo>
                    <a:lnTo>
                      <a:pt x="812800" y="768003"/>
                    </a:lnTo>
                    <a:cubicBezTo>
                      <a:pt x="812800" y="779884"/>
                      <a:pt x="808080" y="791278"/>
                      <a:pt x="799679" y="799679"/>
                    </a:cubicBezTo>
                    <a:cubicBezTo>
                      <a:pt x="791278" y="808080"/>
                      <a:pt x="779884" y="812800"/>
                      <a:pt x="768003" y="812800"/>
                    </a:cubicBezTo>
                    <a:lnTo>
                      <a:pt x="44797" y="812800"/>
                    </a:lnTo>
                    <a:cubicBezTo>
                      <a:pt x="32916" y="812800"/>
                      <a:pt x="21522" y="808080"/>
                      <a:pt x="13121" y="799679"/>
                    </a:cubicBezTo>
                    <a:cubicBezTo>
                      <a:pt x="4720" y="791278"/>
                      <a:pt x="0" y="779884"/>
                      <a:pt x="0" y="768003"/>
                    </a:cubicBezTo>
                    <a:lnTo>
                      <a:pt x="0" y="44797"/>
                    </a:lnTo>
                    <a:cubicBezTo>
                      <a:pt x="0" y="32916"/>
                      <a:pt x="4720" y="21522"/>
                      <a:pt x="13121" y="13121"/>
                    </a:cubicBezTo>
                    <a:cubicBezTo>
                      <a:pt x="21522" y="4720"/>
                      <a:pt x="32916" y="0"/>
                      <a:pt x="44797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9161E8">
                      <a:alpha val="100000"/>
                    </a:srgbClr>
                  </a:gs>
                  <a:gs pos="100000">
                    <a:srgbClr val="510083">
                      <a:alpha val="100000"/>
                    </a:srgbClr>
                  </a:gs>
                </a:gsLst>
                <a:lin ang="5400000"/>
              </a:gradFill>
            </p:spPr>
            <p:txBody>
              <a:bodyPr/>
              <a:lstStyle/>
              <a:p>
                <a:endParaRPr lang="en-AE"/>
              </a:p>
            </p:txBody>
          </p:sp>
          <p:sp>
            <p:nvSpPr>
              <p:cNvPr id="46" name="TextBox 4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grpSp>
          <p:nvGrpSpPr>
            <p:cNvPr id="47" name="Group 47"/>
            <p:cNvGrpSpPr/>
            <p:nvPr/>
          </p:nvGrpSpPr>
          <p:grpSpPr>
            <a:xfrm rot="-8100000">
              <a:off x="6345983" y="7875178"/>
              <a:ext cx="1513613" cy="1513613"/>
              <a:chOff x="0" y="0"/>
              <a:chExt cx="812800" cy="8128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95477" y="0"/>
                    </a:moveTo>
                    <a:lnTo>
                      <a:pt x="717323" y="0"/>
                    </a:lnTo>
                    <a:cubicBezTo>
                      <a:pt x="742645" y="0"/>
                      <a:pt x="766930" y="10059"/>
                      <a:pt x="784835" y="27965"/>
                    </a:cubicBezTo>
                    <a:cubicBezTo>
                      <a:pt x="802741" y="45870"/>
                      <a:pt x="812800" y="70155"/>
                      <a:pt x="812800" y="95477"/>
                    </a:cubicBezTo>
                    <a:lnTo>
                      <a:pt x="812800" y="717323"/>
                    </a:lnTo>
                    <a:cubicBezTo>
                      <a:pt x="812800" y="742645"/>
                      <a:pt x="802741" y="766930"/>
                      <a:pt x="784835" y="784835"/>
                    </a:cubicBezTo>
                    <a:cubicBezTo>
                      <a:pt x="766930" y="802741"/>
                      <a:pt x="742645" y="812800"/>
                      <a:pt x="717323" y="812800"/>
                    </a:cubicBezTo>
                    <a:lnTo>
                      <a:pt x="95477" y="812800"/>
                    </a:lnTo>
                    <a:cubicBezTo>
                      <a:pt x="70155" y="812800"/>
                      <a:pt x="45870" y="802741"/>
                      <a:pt x="27965" y="784835"/>
                    </a:cubicBezTo>
                    <a:cubicBezTo>
                      <a:pt x="10059" y="766930"/>
                      <a:pt x="0" y="742645"/>
                      <a:pt x="0" y="717323"/>
                    </a:cubicBezTo>
                    <a:lnTo>
                      <a:pt x="0" y="95477"/>
                    </a:lnTo>
                    <a:cubicBezTo>
                      <a:pt x="0" y="70155"/>
                      <a:pt x="10059" y="45870"/>
                      <a:pt x="27965" y="27965"/>
                    </a:cubicBezTo>
                    <a:cubicBezTo>
                      <a:pt x="45870" y="10059"/>
                      <a:pt x="70155" y="0"/>
                      <a:pt x="95477" y="0"/>
                    </a:cubicBezTo>
                    <a:close/>
                  </a:path>
                </a:pathLst>
              </a:custGeom>
              <a:solidFill>
                <a:srgbClr val="01003B"/>
              </a:solidFill>
            </p:spPr>
            <p:txBody>
              <a:bodyPr/>
              <a:lstStyle/>
              <a:p>
                <a:endParaRPr lang="en-AE"/>
              </a:p>
            </p:txBody>
          </p:sp>
          <p:sp>
            <p:nvSpPr>
              <p:cNvPr id="49" name="TextBox 4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</p:grpSp>
      <p:sp>
        <p:nvSpPr>
          <p:cNvPr id="50" name="TextBox 50"/>
          <p:cNvSpPr txBox="1"/>
          <p:nvPr/>
        </p:nvSpPr>
        <p:spPr>
          <a:xfrm rot="19756">
            <a:off x="11156769" y="4882571"/>
            <a:ext cx="5478094" cy="43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2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01003B"/>
                </a:solidFill>
                <a:latin typeface="Be Vietnam Ultra-Bold" panose="020B0604020202020204" charset="0"/>
              </a:rPr>
              <a:t>Benefits</a:t>
            </a:r>
            <a:endParaRPr lang="en-US" sz="2594" b="1" dirty="0">
              <a:solidFill>
                <a:srgbClr val="01003B"/>
              </a:solidFill>
              <a:latin typeface="Be Vietnam Ultra-Bol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flipV="1">
            <a:off x="12028129" y="154544"/>
            <a:ext cx="7479071" cy="11923156"/>
          </a:xfrm>
          <a:custGeom>
            <a:avLst/>
            <a:gdLst/>
            <a:ahLst/>
            <a:cxnLst/>
            <a:rect l="l" t="t" r="r" b="b"/>
            <a:pathLst>
              <a:path w="7479071" h="11923156">
                <a:moveTo>
                  <a:pt x="0" y="11923157"/>
                </a:moveTo>
                <a:lnTo>
                  <a:pt x="7479071" y="11923157"/>
                </a:lnTo>
                <a:lnTo>
                  <a:pt x="7479071" y="0"/>
                </a:lnTo>
                <a:lnTo>
                  <a:pt x="0" y="0"/>
                </a:lnTo>
                <a:lnTo>
                  <a:pt x="0" y="1192315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-7193679" y="3239326"/>
            <a:ext cx="12549356" cy="3895402"/>
            <a:chOff x="0" y="0"/>
            <a:chExt cx="3305180" cy="10259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305180" cy="1025949"/>
            </a:xfrm>
            <a:custGeom>
              <a:avLst/>
              <a:gdLst/>
              <a:ahLst/>
              <a:cxnLst/>
              <a:rect l="l" t="t" r="r" b="b"/>
              <a:pathLst>
                <a:path w="3305180" h="1025949">
                  <a:moveTo>
                    <a:pt x="0" y="0"/>
                  </a:moveTo>
                  <a:lnTo>
                    <a:pt x="3305180" y="0"/>
                  </a:lnTo>
                  <a:lnTo>
                    <a:pt x="3305180" y="1025949"/>
                  </a:lnTo>
                  <a:lnTo>
                    <a:pt x="0" y="1025949"/>
                  </a:lnTo>
                  <a:close/>
                </a:path>
              </a:pathLst>
            </a:custGeom>
            <a:solidFill>
              <a:srgbClr val="270059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3305180" cy="1073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426506" y="1266783"/>
            <a:ext cx="5304981" cy="7753434"/>
          </a:xfrm>
          <a:custGeom>
            <a:avLst/>
            <a:gdLst/>
            <a:ahLst/>
            <a:cxnLst/>
            <a:rect l="l" t="t" r="r" b="b"/>
            <a:pathLst>
              <a:path w="5304981" h="7753434">
                <a:moveTo>
                  <a:pt x="0" y="0"/>
                </a:moveTo>
                <a:lnTo>
                  <a:pt x="5304981" y="0"/>
                </a:lnTo>
                <a:lnTo>
                  <a:pt x="5304981" y="7753434"/>
                </a:lnTo>
                <a:lnTo>
                  <a:pt x="0" y="77534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Freeform 8"/>
          <p:cNvSpPr/>
          <p:nvPr/>
        </p:nvSpPr>
        <p:spPr>
          <a:xfrm>
            <a:off x="11416981" y="1169417"/>
            <a:ext cx="5438219" cy="7948166"/>
          </a:xfrm>
          <a:custGeom>
            <a:avLst/>
            <a:gdLst/>
            <a:ahLst/>
            <a:cxnLst/>
            <a:rect l="l" t="t" r="r" b="b"/>
            <a:pathLst>
              <a:path w="5438219" h="7948166">
                <a:moveTo>
                  <a:pt x="0" y="0"/>
                </a:moveTo>
                <a:lnTo>
                  <a:pt x="5438219" y="0"/>
                </a:lnTo>
                <a:lnTo>
                  <a:pt x="5438219" y="7948166"/>
                </a:lnTo>
                <a:lnTo>
                  <a:pt x="0" y="79481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9"/>
          <p:cNvSpPr txBox="1"/>
          <p:nvPr/>
        </p:nvSpPr>
        <p:spPr>
          <a:xfrm>
            <a:off x="1657097" y="476485"/>
            <a:ext cx="10702279" cy="1447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466"/>
              </a:lnSpc>
            </a:pPr>
            <a:r>
              <a:rPr lang="en-US" sz="8309">
                <a:solidFill>
                  <a:srgbClr val="270059"/>
                </a:solidFill>
                <a:latin typeface="Be Vietnam Ultra-Bold"/>
              </a:rPr>
              <a:t>INTRODUCTION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57097" y="2006818"/>
            <a:ext cx="9426143" cy="646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22"/>
              </a:lnSpc>
            </a:pPr>
            <a:endParaRPr dirty="0"/>
          </a:p>
          <a:p>
            <a:pPr marL="637232" lvl="1" indent="-318616">
              <a:lnSpc>
                <a:spcPts val="4722"/>
              </a:lnSpc>
              <a:buFont typeface="Arial"/>
              <a:buChar char="•"/>
            </a:pPr>
            <a:r>
              <a:rPr lang="en-US" sz="2951" dirty="0">
                <a:solidFill>
                  <a:srgbClr val="270059"/>
                </a:solidFill>
                <a:latin typeface="Be Vietnam Ultra-Bold"/>
              </a:rPr>
              <a:t>These systems are interconnected with smart features.</a:t>
            </a:r>
          </a:p>
          <a:p>
            <a:pPr marL="637232" lvl="1" indent="-318616">
              <a:lnSpc>
                <a:spcPts val="4722"/>
              </a:lnSpc>
              <a:buFont typeface="Arial"/>
              <a:buChar char="•"/>
            </a:pPr>
            <a:r>
              <a:rPr lang="en-US" sz="2951" dirty="0">
                <a:solidFill>
                  <a:srgbClr val="270059"/>
                </a:solidFill>
                <a:latin typeface="Be Vietnam Ultra-Bold"/>
              </a:rPr>
              <a:t>It utilizes automation, connectivity, and intelligent systems in the workspace.</a:t>
            </a:r>
          </a:p>
          <a:p>
            <a:pPr marL="637232" lvl="1" indent="-318616">
              <a:lnSpc>
                <a:spcPts val="4722"/>
              </a:lnSpc>
              <a:buFont typeface="Arial"/>
              <a:buChar char="•"/>
            </a:pPr>
            <a:r>
              <a:rPr lang="en-US" sz="2951" dirty="0">
                <a:solidFill>
                  <a:srgbClr val="270059"/>
                </a:solidFill>
                <a:latin typeface="Be Vietnam Ultra-Bold"/>
              </a:rPr>
              <a:t>Features include automated parking, gate opening, smart garden sprinklers, and optimized lighting.</a:t>
            </a:r>
          </a:p>
          <a:p>
            <a:pPr marL="637232" lvl="1" indent="-318616">
              <a:lnSpc>
                <a:spcPts val="4722"/>
              </a:lnSpc>
              <a:buFont typeface="Arial"/>
              <a:buChar char="•"/>
            </a:pPr>
            <a:r>
              <a:rPr lang="en-US" sz="2951" dirty="0">
                <a:solidFill>
                  <a:srgbClr val="270059"/>
                </a:solidFill>
                <a:latin typeface="Be Vietnam Ultra-Bold"/>
              </a:rPr>
              <a:t>The goal is to maximize efficiency and create an improved workspace experience.</a:t>
            </a:r>
          </a:p>
          <a:p>
            <a:pPr>
              <a:lnSpc>
                <a:spcPts val="4722"/>
              </a:lnSpc>
            </a:pPr>
            <a:endParaRPr lang="en-US" sz="2951" dirty="0">
              <a:solidFill>
                <a:srgbClr val="270059"/>
              </a:solidFill>
              <a:latin typeface="Be Vietnam Ultra-Bol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t="-4461" r="-20094" b="-4717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499388" y="915875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THE FIVE SYSTEMS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4257631"/>
            <a:ext cx="10929972" cy="37864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28684" lvl="1" indent="-464342">
              <a:lnSpc>
                <a:spcPts val="6022"/>
              </a:lnSpc>
              <a:buFont typeface="Arial"/>
              <a:buChar char="•"/>
            </a:pPr>
            <a:r>
              <a:rPr lang="en-US" sz="4301" dirty="0">
                <a:solidFill>
                  <a:srgbClr val="01003B"/>
                </a:solidFill>
                <a:latin typeface="Be Vietnam Ultra-Bold"/>
              </a:rPr>
              <a:t>A/C On Off System</a:t>
            </a:r>
          </a:p>
          <a:p>
            <a:pPr marL="928684" lvl="1" indent="-464342">
              <a:lnSpc>
                <a:spcPts val="6022"/>
              </a:lnSpc>
              <a:buFont typeface="Arial"/>
              <a:buChar char="•"/>
            </a:pPr>
            <a:r>
              <a:rPr lang="en-US" sz="4301" dirty="0">
                <a:solidFill>
                  <a:srgbClr val="01003B"/>
                </a:solidFill>
                <a:latin typeface="Be Vietnam Ultra-Bold"/>
              </a:rPr>
              <a:t>Security Alarm System</a:t>
            </a:r>
          </a:p>
          <a:p>
            <a:pPr marL="928684" lvl="1" indent="-464342">
              <a:lnSpc>
                <a:spcPts val="6022"/>
              </a:lnSpc>
              <a:buFont typeface="Arial"/>
              <a:buChar char="•"/>
            </a:pPr>
            <a:r>
              <a:rPr lang="en-US" sz="4301" dirty="0">
                <a:solidFill>
                  <a:srgbClr val="01003B"/>
                </a:solidFill>
                <a:latin typeface="Be Vietnam Ultra-Bold"/>
              </a:rPr>
              <a:t>Garden Sprinkler System</a:t>
            </a:r>
          </a:p>
          <a:p>
            <a:pPr marL="928684" lvl="1" indent="-464342">
              <a:lnSpc>
                <a:spcPts val="6022"/>
              </a:lnSpc>
              <a:buFont typeface="Arial"/>
              <a:buChar char="•"/>
            </a:pPr>
            <a:r>
              <a:rPr lang="en-US" sz="4301" dirty="0">
                <a:solidFill>
                  <a:srgbClr val="01003B"/>
                </a:solidFill>
                <a:latin typeface="Be Vietnam Ultra-Bold"/>
              </a:rPr>
              <a:t>Street Light System</a:t>
            </a:r>
          </a:p>
          <a:p>
            <a:pPr marL="928684" lvl="1" indent="-464342">
              <a:lnSpc>
                <a:spcPts val="6022"/>
              </a:lnSpc>
              <a:buFont typeface="Arial"/>
              <a:buChar char="•"/>
            </a:pPr>
            <a:r>
              <a:rPr lang="en-US" sz="4301" dirty="0">
                <a:solidFill>
                  <a:srgbClr val="01003B"/>
                </a:solidFill>
                <a:latin typeface="Be Vietnam Ultra-Bold"/>
              </a:rPr>
              <a:t>Parking System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t="-4461" r="-20094" b="-4717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7876244" y="3860982"/>
            <a:ext cx="5784450" cy="4665491"/>
          </a:xfrm>
          <a:custGeom>
            <a:avLst/>
            <a:gdLst/>
            <a:ahLst/>
            <a:cxnLst/>
            <a:rect l="l" t="t" r="r" b="b"/>
            <a:pathLst>
              <a:path w="5784450" h="4665491">
                <a:moveTo>
                  <a:pt x="0" y="0"/>
                </a:moveTo>
                <a:lnTo>
                  <a:pt x="5784450" y="0"/>
                </a:lnTo>
                <a:lnTo>
                  <a:pt x="5784450" y="4665491"/>
                </a:lnTo>
                <a:lnTo>
                  <a:pt x="0" y="4665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647674" y="877775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A/C ON OFF SYSTEM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47674" y="4954116"/>
            <a:ext cx="6625154" cy="1895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62"/>
              </a:lnSpc>
              <a:spcBef>
                <a:spcPct val="0"/>
              </a:spcBef>
            </a:pPr>
            <a:r>
              <a:rPr lang="en-US" sz="2687">
                <a:solidFill>
                  <a:srgbClr val="000000"/>
                </a:solidFill>
                <a:latin typeface="Canva Sans Medium"/>
              </a:rPr>
              <a:t>The A/C system operates only when all three conditions (switch one, switch two, and manual) are true. It won't activate otherwise.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t="-4461" r="-20094" b="-4717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7824235" y="3672348"/>
            <a:ext cx="5899485" cy="5042759"/>
          </a:xfrm>
          <a:custGeom>
            <a:avLst/>
            <a:gdLst/>
            <a:ahLst/>
            <a:cxnLst/>
            <a:rect l="l" t="t" r="r" b="b"/>
            <a:pathLst>
              <a:path w="5899485" h="5042759">
                <a:moveTo>
                  <a:pt x="0" y="0"/>
                </a:moveTo>
                <a:lnTo>
                  <a:pt x="5899486" y="0"/>
                </a:lnTo>
                <a:lnTo>
                  <a:pt x="5899486" y="5042759"/>
                </a:lnTo>
                <a:lnTo>
                  <a:pt x="0" y="5042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628624" y="896825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SECURITY ALARM SYSTEM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28624" y="4726410"/>
            <a:ext cx="6655223" cy="2360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66"/>
              </a:lnSpc>
              <a:spcBef>
                <a:spcPct val="0"/>
              </a:spcBef>
            </a:pPr>
            <a:r>
              <a:rPr lang="en-US" sz="2690">
                <a:solidFill>
                  <a:srgbClr val="000000"/>
                </a:solidFill>
                <a:latin typeface="Be Vietnam Medium"/>
              </a:rPr>
              <a:t>This alarm system activates during emergencies and integrates a lock, fire detector, and CCTV. It triggers under all circumstances except when only the lock and CCTV conditions are met.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t="-4461" r="-20094" b="-4717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7578215" y="3844718"/>
            <a:ext cx="6139332" cy="4698019"/>
          </a:xfrm>
          <a:custGeom>
            <a:avLst/>
            <a:gdLst/>
            <a:ahLst/>
            <a:cxnLst/>
            <a:rect l="l" t="t" r="r" b="b"/>
            <a:pathLst>
              <a:path w="6139332" h="4698019">
                <a:moveTo>
                  <a:pt x="0" y="0"/>
                </a:moveTo>
                <a:lnTo>
                  <a:pt x="6139332" y="0"/>
                </a:lnTo>
                <a:lnTo>
                  <a:pt x="6139332" y="4698019"/>
                </a:lnTo>
                <a:lnTo>
                  <a:pt x="0" y="46980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609574" y="906350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GARDEN SPRINKLER SYSTEM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4726410"/>
            <a:ext cx="5606870" cy="2360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66"/>
              </a:lnSpc>
              <a:spcBef>
                <a:spcPct val="0"/>
              </a:spcBef>
            </a:pPr>
            <a:r>
              <a:rPr lang="en-US" sz="2690">
                <a:solidFill>
                  <a:srgbClr val="000000"/>
                </a:solidFill>
                <a:latin typeface="Be Vietnam Medium"/>
              </a:rPr>
              <a:t>Office garden lights activate automatically at night or during bad weather. They can also be manually turned on using the emergency switch.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t="-4461" r="-20094" b="-4717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-1676124" y="-3837567"/>
            <a:ext cx="21640247" cy="6653348"/>
            <a:chOff x="0" y="0"/>
            <a:chExt cx="5699489" cy="17523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699489" cy="1752322"/>
            </a:xfrm>
            <a:custGeom>
              <a:avLst/>
              <a:gdLst/>
              <a:ahLst/>
              <a:cxnLst/>
              <a:rect l="l" t="t" r="r" b="b"/>
              <a:pathLst>
                <a:path w="5699489" h="1752322">
                  <a:moveTo>
                    <a:pt x="0" y="0"/>
                  </a:moveTo>
                  <a:lnTo>
                    <a:pt x="5699489" y="0"/>
                  </a:lnTo>
                  <a:lnTo>
                    <a:pt x="5699489" y="1752322"/>
                  </a:lnTo>
                  <a:lnTo>
                    <a:pt x="0" y="1752322"/>
                  </a:lnTo>
                  <a:close/>
                </a:path>
              </a:pathLst>
            </a:custGeom>
            <a:solidFill>
              <a:srgbClr val="33326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699489" cy="1799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2700000">
            <a:off x="17288002" y="-388990"/>
            <a:ext cx="5453301" cy="545330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8100000">
            <a:off x="11777297" y="-3006912"/>
            <a:ext cx="5453301" cy="545330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875" y="0"/>
                  </a:moveTo>
                  <a:lnTo>
                    <a:pt x="792925" y="0"/>
                  </a:lnTo>
                  <a:cubicBezTo>
                    <a:pt x="803901" y="0"/>
                    <a:pt x="812800" y="8899"/>
                    <a:pt x="812800" y="19875"/>
                  </a:cubicBezTo>
                  <a:lnTo>
                    <a:pt x="812800" y="792925"/>
                  </a:lnTo>
                  <a:cubicBezTo>
                    <a:pt x="812800" y="803901"/>
                    <a:pt x="803901" y="812800"/>
                    <a:pt x="792925" y="812800"/>
                  </a:cubicBezTo>
                  <a:lnTo>
                    <a:pt x="19875" y="812800"/>
                  </a:lnTo>
                  <a:cubicBezTo>
                    <a:pt x="8899" y="812800"/>
                    <a:pt x="0" y="803901"/>
                    <a:pt x="0" y="792925"/>
                  </a:cubicBezTo>
                  <a:lnTo>
                    <a:pt x="0" y="19875"/>
                  </a:lnTo>
                  <a:cubicBezTo>
                    <a:pt x="0" y="8899"/>
                    <a:pt x="8899" y="0"/>
                    <a:pt x="198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8100000">
            <a:off x="14765210" y="3009871"/>
            <a:ext cx="2419526" cy="241952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97" y="0"/>
                  </a:moveTo>
                  <a:lnTo>
                    <a:pt x="768003" y="0"/>
                  </a:lnTo>
                  <a:cubicBezTo>
                    <a:pt x="779884" y="0"/>
                    <a:pt x="791278" y="4720"/>
                    <a:pt x="799679" y="13121"/>
                  </a:cubicBezTo>
                  <a:cubicBezTo>
                    <a:pt x="808080" y="21522"/>
                    <a:pt x="812800" y="32916"/>
                    <a:pt x="812800" y="44797"/>
                  </a:cubicBezTo>
                  <a:lnTo>
                    <a:pt x="812800" y="768003"/>
                  </a:lnTo>
                  <a:cubicBezTo>
                    <a:pt x="812800" y="779884"/>
                    <a:pt x="808080" y="791278"/>
                    <a:pt x="799679" y="799679"/>
                  </a:cubicBezTo>
                  <a:cubicBezTo>
                    <a:pt x="791278" y="808080"/>
                    <a:pt x="779884" y="812800"/>
                    <a:pt x="768003" y="812800"/>
                  </a:cubicBezTo>
                  <a:lnTo>
                    <a:pt x="44797" y="812800"/>
                  </a:lnTo>
                  <a:cubicBezTo>
                    <a:pt x="32916" y="812800"/>
                    <a:pt x="21522" y="808080"/>
                    <a:pt x="13121" y="799679"/>
                  </a:cubicBezTo>
                  <a:cubicBezTo>
                    <a:pt x="4720" y="791278"/>
                    <a:pt x="0" y="779884"/>
                    <a:pt x="0" y="768003"/>
                  </a:cubicBezTo>
                  <a:lnTo>
                    <a:pt x="0" y="44797"/>
                  </a:lnTo>
                  <a:cubicBezTo>
                    <a:pt x="0" y="32916"/>
                    <a:pt x="4720" y="21522"/>
                    <a:pt x="13121" y="13121"/>
                  </a:cubicBezTo>
                  <a:cubicBezTo>
                    <a:pt x="21522" y="4720"/>
                    <a:pt x="32916" y="0"/>
                    <a:pt x="4479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161E8">
                    <a:alpha val="100000"/>
                  </a:srgbClr>
                </a:gs>
                <a:gs pos="100000">
                  <a:srgbClr val="510083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8100000">
            <a:off x="15407368" y="1770056"/>
            <a:ext cx="1135210" cy="11352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95477" y="0"/>
                  </a:moveTo>
                  <a:lnTo>
                    <a:pt x="717323" y="0"/>
                  </a:lnTo>
                  <a:cubicBezTo>
                    <a:pt x="742645" y="0"/>
                    <a:pt x="766930" y="10059"/>
                    <a:pt x="784835" y="27965"/>
                  </a:cubicBezTo>
                  <a:cubicBezTo>
                    <a:pt x="802741" y="45870"/>
                    <a:pt x="812800" y="70155"/>
                    <a:pt x="812800" y="95477"/>
                  </a:cubicBezTo>
                  <a:lnTo>
                    <a:pt x="812800" y="717323"/>
                  </a:lnTo>
                  <a:cubicBezTo>
                    <a:pt x="812800" y="742645"/>
                    <a:pt x="802741" y="766930"/>
                    <a:pt x="784835" y="784835"/>
                  </a:cubicBezTo>
                  <a:cubicBezTo>
                    <a:pt x="766930" y="802741"/>
                    <a:pt x="742645" y="812800"/>
                    <a:pt x="717323" y="812800"/>
                  </a:cubicBezTo>
                  <a:lnTo>
                    <a:pt x="95477" y="812800"/>
                  </a:lnTo>
                  <a:cubicBezTo>
                    <a:pt x="70155" y="812800"/>
                    <a:pt x="45870" y="802741"/>
                    <a:pt x="27965" y="784835"/>
                  </a:cubicBezTo>
                  <a:cubicBezTo>
                    <a:pt x="10059" y="766930"/>
                    <a:pt x="0" y="742645"/>
                    <a:pt x="0" y="717323"/>
                  </a:cubicBezTo>
                  <a:lnTo>
                    <a:pt x="0" y="95477"/>
                  </a:lnTo>
                  <a:cubicBezTo>
                    <a:pt x="0" y="70155"/>
                    <a:pt x="10059" y="45870"/>
                    <a:pt x="27965" y="27965"/>
                  </a:cubicBezTo>
                  <a:cubicBezTo>
                    <a:pt x="45870" y="10059"/>
                    <a:pt x="70155" y="0"/>
                    <a:pt x="95477" y="0"/>
                  </a:cubicBezTo>
                  <a:close/>
                </a:path>
              </a:pathLst>
            </a:custGeom>
            <a:solidFill>
              <a:srgbClr val="01003B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8130335" y="3781931"/>
            <a:ext cx="5245514" cy="4823592"/>
          </a:xfrm>
          <a:custGeom>
            <a:avLst/>
            <a:gdLst/>
            <a:ahLst/>
            <a:cxnLst/>
            <a:rect l="l" t="t" r="r" b="b"/>
            <a:pathLst>
              <a:path w="5245514" h="4823592">
                <a:moveTo>
                  <a:pt x="0" y="0"/>
                </a:moveTo>
                <a:lnTo>
                  <a:pt x="5245514" y="0"/>
                </a:lnTo>
                <a:lnTo>
                  <a:pt x="5245514" y="4823592"/>
                </a:lnTo>
                <a:lnTo>
                  <a:pt x="0" y="48235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9" name="TextBox 19"/>
          <p:cNvSpPr txBox="1"/>
          <p:nvPr/>
        </p:nvSpPr>
        <p:spPr>
          <a:xfrm>
            <a:off x="657199" y="906350"/>
            <a:ext cx="14946273" cy="107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9"/>
              </a:lnSpc>
            </a:pPr>
            <a:r>
              <a:rPr lang="en-US" sz="7912" spc="253">
                <a:solidFill>
                  <a:srgbClr val="FFFFFF"/>
                </a:solidFill>
                <a:latin typeface="Be Vietnam Ultra-Bold"/>
              </a:rPr>
              <a:t>STREET LIGHT SYSTEM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4726410"/>
            <a:ext cx="5772048" cy="2360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66"/>
              </a:lnSpc>
              <a:spcBef>
                <a:spcPct val="0"/>
              </a:spcBef>
            </a:pPr>
            <a:r>
              <a:rPr lang="en-US" sz="2690">
                <a:solidFill>
                  <a:srgbClr val="000000"/>
                </a:solidFill>
                <a:latin typeface="Be Vietnam Medium"/>
              </a:rPr>
              <a:t>Lights automatically turn on at scheduled times and when the gate is open, a pedestrian or vehicle arrives, or both conditions are met.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596</Words>
  <Application>Microsoft Office PowerPoint</Application>
  <PresentationFormat>Custom</PresentationFormat>
  <Paragraphs>92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Be Vietnam Ultra-Bold</vt:lpstr>
      <vt:lpstr>Calibri</vt:lpstr>
      <vt:lpstr>Be Vietnam Medium</vt:lpstr>
      <vt:lpstr>Mardoto Bold</vt:lpstr>
      <vt:lpstr>Canva Sans Bold</vt:lpstr>
      <vt:lpstr>Canva Sans Medium</vt:lpstr>
      <vt:lpstr>Hind Siliguri</vt:lpstr>
      <vt:lpstr>Arial</vt:lpstr>
      <vt:lpstr>Canva Sans</vt:lpstr>
      <vt:lpstr>TT Chocolates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Office Presentation</dc:title>
  <cp:lastModifiedBy>Ilma A</cp:lastModifiedBy>
  <cp:revision>5</cp:revision>
  <dcterms:created xsi:type="dcterms:W3CDTF">2006-08-16T00:00:00Z</dcterms:created>
  <dcterms:modified xsi:type="dcterms:W3CDTF">2024-05-06T13:49:07Z</dcterms:modified>
  <dc:identifier>DAGBiIQemQ4</dc:identifier>
</cp:coreProperties>
</file>

<file path=docProps/thumbnail.jpeg>
</file>